
<file path=[Content_Types].xml><?xml version="1.0" encoding="utf-8"?>
<Types xmlns="http://schemas.openxmlformats.org/package/2006/content-types">
  <Default Extension="jpeg" ContentType="image/jpeg"/>
  <Default Extension="jpg" ContentType="image/pn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2"/>
  </p:notesMasterIdLst>
  <p:sldIdLst>
    <p:sldId id="256" r:id="rId5"/>
    <p:sldId id="398" r:id="rId6"/>
    <p:sldId id="380" r:id="rId7"/>
    <p:sldId id="376" r:id="rId8"/>
    <p:sldId id="401" r:id="rId9"/>
    <p:sldId id="362" r:id="rId10"/>
    <p:sldId id="381" r:id="rId11"/>
    <p:sldId id="413" r:id="rId12"/>
    <p:sldId id="383" r:id="rId13"/>
    <p:sldId id="379" r:id="rId14"/>
    <p:sldId id="377" r:id="rId15"/>
    <p:sldId id="378" r:id="rId16"/>
    <p:sldId id="386" r:id="rId17"/>
    <p:sldId id="387" r:id="rId18"/>
    <p:sldId id="403" r:id="rId19"/>
    <p:sldId id="402" r:id="rId20"/>
    <p:sldId id="407" r:id="rId21"/>
    <p:sldId id="408" r:id="rId22"/>
    <p:sldId id="384" r:id="rId23"/>
    <p:sldId id="385" r:id="rId24"/>
    <p:sldId id="394" r:id="rId25"/>
    <p:sldId id="395" r:id="rId26"/>
    <p:sldId id="292" r:id="rId27"/>
    <p:sldId id="288" r:id="rId28"/>
    <p:sldId id="290" r:id="rId29"/>
    <p:sldId id="291" r:id="rId30"/>
    <p:sldId id="404" r:id="rId31"/>
    <p:sldId id="405" r:id="rId32"/>
    <p:sldId id="409" r:id="rId33"/>
    <p:sldId id="411" r:id="rId34"/>
    <p:sldId id="282" r:id="rId35"/>
    <p:sldId id="284" r:id="rId36"/>
    <p:sldId id="283" r:id="rId37"/>
    <p:sldId id="281" r:id="rId38"/>
    <p:sldId id="280" r:id="rId39"/>
    <p:sldId id="279" r:id="rId40"/>
    <p:sldId id="412"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E889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8D91C2-764B-45F7-B59F-12A135EC3A3F}" v="32" dt="2024-09-17T03:00:03.49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979" autoAdjust="0"/>
  </p:normalViewPr>
  <p:slideViewPr>
    <p:cSldViewPr snapToGrid="0" snapToObjects="1">
      <p:cViewPr varScale="1">
        <p:scale>
          <a:sx n="82" d="100"/>
          <a:sy n="82" d="100"/>
        </p:scale>
        <p:origin x="720"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olpe, Marco (Dr.)" userId="0efe0849-6393-41e5-9999-a14e332b7f68" providerId="ADAL" clId="{3C8D91C2-764B-45F7-B59F-12A135EC3A3F}"/>
    <pc:docChg chg="undo custSel addSld delSld modSld">
      <pc:chgData name="Volpe, Marco (Dr.)" userId="0efe0849-6393-41e5-9999-a14e332b7f68" providerId="ADAL" clId="{3C8D91C2-764B-45F7-B59F-12A135EC3A3F}" dt="2024-09-17T03:00:03.492" v="48" actId="20577"/>
      <pc:docMkLst>
        <pc:docMk/>
      </pc:docMkLst>
      <pc:sldChg chg="add del">
        <pc:chgData name="Volpe, Marco (Dr.)" userId="0efe0849-6393-41e5-9999-a14e332b7f68" providerId="ADAL" clId="{3C8D91C2-764B-45F7-B59F-12A135EC3A3F}" dt="2024-09-17T02:54:41.396" v="1"/>
        <pc:sldMkLst>
          <pc:docMk/>
          <pc:sldMk cId="2013009988" sldId="362"/>
        </pc:sldMkLst>
      </pc:sldChg>
      <pc:sldChg chg="add del">
        <pc:chgData name="Volpe, Marco (Dr.)" userId="0efe0849-6393-41e5-9999-a14e332b7f68" providerId="ADAL" clId="{3C8D91C2-764B-45F7-B59F-12A135EC3A3F}" dt="2024-09-17T02:54:41.396" v="1"/>
        <pc:sldMkLst>
          <pc:docMk/>
          <pc:sldMk cId="2458821457" sldId="376"/>
        </pc:sldMkLst>
      </pc:sldChg>
      <pc:sldChg chg="add del">
        <pc:chgData name="Volpe, Marco (Dr.)" userId="0efe0849-6393-41e5-9999-a14e332b7f68" providerId="ADAL" clId="{3C8D91C2-764B-45F7-B59F-12A135EC3A3F}" dt="2024-09-17T02:54:41.396" v="1"/>
        <pc:sldMkLst>
          <pc:docMk/>
          <pc:sldMk cId="3616242384" sldId="377"/>
        </pc:sldMkLst>
      </pc:sldChg>
      <pc:sldChg chg="add del">
        <pc:chgData name="Volpe, Marco (Dr.)" userId="0efe0849-6393-41e5-9999-a14e332b7f68" providerId="ADAL" clId="{3C8D91C2-764B-45F7-B59F-12A135EC3A3F}" dt="2024-09-17T02:54:41.396" v="1"/>
        <pc:sldMkLst>
          <pc:docMk/>
          <pc:sldMk cId="2717135348" sldId="378"/>
        </pc:sldMkLst>
      </pc:sldChg>
      <pc:sldChg chg="modSp add del">
        <pc:chgData name="Volpe, Marco (Dr.)" userId="0efe0849-6393-41e5-9999-a14e332b7f68" providerId="ADAL" clId="{3C8D91C2-764B-45F7-B59F-12A135EC3A3F}" dt="2024-09-17T03:00:03.492" v="48" actId="20577"/>
        <pc:sldMkLst>
          <pc:docMk/>
          <pc:sldMk cId="4256598793" sldId="379"/>
        </pc:sldMkLst>
        <pc:spChg chg="mod">
          <ac:chgData name="Volpe, Marco (Dr.)" userId="0efe0849-6393-41e5-9999-a14e332b7f68" providerId="ADAL" clId="{3C8D91C2-764B-45F7-B59F-12A135EC3A3F}" dt="2024-09-17T03:00:03.492" v="48" actId="20577"/>
          <ac:spMkLst>
            <pc:docMk/>
            <pc:sldMk cId="4256598793" sldId="379"/>
            <ac:spMk id="10" creationId="{00000000-0000-0000-0000-000000000000}"/>
          </ac:spMkLst>
        </pc:spChg>
      </pc:sldChg>
      <pc:sldChg chg="modSp add del mod">
        <pc:chgData name="Volpe, Marco (Dr.)" userId="0efe0849-6393-41e5-9999-a14e332b7f68" providerId="ADAL" clId="{3C8D91C2-764B-45F7-B59F-12A135EC3A3F}" dt="2024-09-17T02:55:24.831" v="4" actId="20577"/>
        <pc:sldMkLst>
          <pc:docMk/>
          <pc:sldMk cId="3104734689" sldId="380"/>
        </pc:sldMkLst>
        <pc:spChg chg="mod">
          <ac:chgData name="Volpe, Marco (Dr.)" userId="0efe0849-6393-41e5-9999-a14e332b7f68" providerId="ADAL" clId="{3C8D91C2-764B-45F7-B59F-12A135EC3A3F}" dt="2024-09-17T02:55:24.831" v="4" actId="20577"/>
          <ac:spMkLst>
            <pc:docMk/>
            <pc:sldMk cId="3104734689" sldId="380"/>
            <ac:spMk id="5" creationId="{00000000-0000-0000-0000-000000000000}"/>
          </ac:spMkLst>
        </pc:spChg>
      </pc:sldChg>
      <pc:sldChg chg="modSp add del mod">
        <pc:chgData name="Volpe, Marco (Dr.)" userId="0efe0849-6393-41e5-9999-a14e332b7f68" providerId="ADAL" clId="{3C8D91C2-764B-45F7-B59F-12A135EC3A3F}" dt="2024-09-17T02:58:55.770" v="38" actId="14100"/>
        <pc:sldMkLst>
          <pc:docMk/>
          <pc:sldMk cId="338144305" sldId="381"/>
        </pc:sldMkLst>
        <pc:spChg chg="mod">
          <ac:chgData name="Volpe, Marco (Dr.)" userId="0efe0849-6393-41e5-9999-a14e332b7f68" providerId="ADAL" clId="{3C8D91C2-764B-45F7-B59F-12A135EC3A3F}" dt="2024-09-17T02:58:55.770" v="38" actId="14100"/>
          <ac:spMkLst>
            <pc:docMk/>
            <pc:sldMk cId="338144305" sldId="381"/>
            <ac:spMk id="3" creationId="{094D9124-4AC7-4462-1DC6-7F0E1B1C6D78}"/>
          </ac:spMkLst>
        </pc:spChg>
      </pc:sldChg>
      <pc:sldChg chg="modSp add del mod">
        <pc:chgData name="Volpe, Marco (Dr.)" userId="0efe0849-6393-41e5-9999-a14e332b7f68" providerId="ADAL" clId="{3C8D91C2-764B-45F7-B59F-12A135EC3A3F}" dt="2024-09-17T02:59:41.227" v="41" actId="20577"/>
        <pc:sldMkLst>
          <pc:docMk/>
          <pc:sldMk cId="1872592297" sldId="383"/>
        </pc:sldMkLst>
        <pc:spChg chg="mod">
          <ac:chgData name="Volpe, Marco (Dr.)" userId="0efe0849-6393-41e5-9999-a14e332b7f68" providerId="ADAL" clId="{3C8D91C2-764B-45F7-B59F-12A135EC3A3F}" dt="2024-09-17T02:59:41.227" v="41" actId="20577"/>
          <ac:spMkLst>
            <pc:docMk/>
            <pc:sldMk cId="1872592297" sldId="383"/>
            <ac:spMk id="11" creationId="{00000000-0000-0000-0000-000000000000}"/>
          </ac:spMkLst>
        </pc:spChg>
      </pc:sldChg>
      <pc:sldChg chg="add del">
        <pc:chgData name="Volpe, Marco (Dr.)" userId="0efe0849-6393-41e5-9999-a14e332b7f68" providerId="ADAL" clId="{3C8D91C2-764B-45F7-B59F-12A135EC3A3F}" dt="2024-09-17T02:54:41.396" v="1"/>
        <pc:sldMkLst>
          <pc:docMk/>
          <pc:sldMk cId="659335647" sldId="386"/>
        </pc:sldMkLst>
      </pc:sldChg>
      <pc:sldChg chg="modSp add del mod modAnim">
        <pc:chgData name="Volpe, Marco (Dr.)" userId="0efe0849-6393-41e5-9999-a14e332b7f68" providerId="ADAL" clId="{3C8D91C2-764B-45F7-B59F-12A135EC3A3F}" dt="2024-09-17T02:56:59.609" v="32" actId="20577"/>
        <pc:sldMkLst>
          <pc:docMk/>
          <pc:sldMk cId="1596620219" sldId="387"/>
        </pc:sldMkLst>
        <pc:spChg chg="mod">
          <ac:chgData name="Volpe, Marco (Dr.)" userId="0efe0849-6393-41e5-9999-a14e332b7f68" providerId="ADAL" clId="{3C8D91C2-764B-45F7-B59F-12A135EC3A3F}" dt="2024-09-17T02:56:59.609" v="32" actId="20577"/>
          <ac:spMkLst>
            <pc:docMk/>
            <pc:sldMk cId="1596620219" sldId="387"/>
            <ac:spMk id="2" creationId="{00000000-0000-0000-0000-000000000000}"/>
          </ac:spMkLst>
        </pc:spChg>
      </pc:sldChg>
      <pc:sldChg chg="add del">
        <pc:chgData name="Volpe, Marco (Dr.)" userId="0efe0849-6393-41e5-9999-a14e332b7f68" providerId="ADAL" clId="{3C8D91C2-764B-45F7-B59F-12A135EC3A3F}" dt="2024-09-17T02:54:41.396" v="1"/>
        <pc:sldMkLst>
          <pc:docMk/>
          <pc:sldMk cId="3041887337" sldId="398"/>
        </pc:sldMkLst>
      </pc:sldChg>
      <pc:sldChg chg="modSp add del mod">
        <pc:chgData name="Volpe, Marco (Dr.)" userId="0efe0849-6393-41e5-9999-a14e332b7f68" providerId="ADAL" clId="{3C8D91C2-764B-45F7-B59F-12A135EC3A3F}" dt="2024-09-17T02:57:43.478" v="34" actId="113"/>
        <pc:sldMkLst>
          <pc:docMk/>
          <pc:sldMk cId="1497785081" sldId="401"/>
        </pc:sldMkLst>
        <pc:spChg chg="mod">
          <ac:chgData name="Volpe, Marco (Dr.)" userId="0efe0849-6393-41e5-9999-a14e332b7f68" providerId="ADAL" clId="{3C8D91C2-764B-45F7-B59F-12A135EC3A3F}" dt="2024-09-17T02:57:43.478" v="34" actId="113"/>
          <ac:spMkLst>
            <pc:docMk/>
            <pc:sldMk cId="1497785081" sldId="401"/>
            <ac:spMk id="2" creationId="{A659EF88-8807-AACC-2A6E-790147C49255}"/>
          </ac:spMkLst>
        </pc:spChg>
      </pc:sldChg>
      <pc:sldChg chg="modSp add mod">
        <pc:chgData name="Volpe, Marco (Dr.)" userId="0efe0849-6393-41e5-9999-a14e332b7f68" providerId="ADAL" clId="{3C8D91C2-764B-45F7-B59F-12A135EC3A3F}" dt="2024-09-17T02:59:11.077" v="39" actId="14100"/>
        <pc:sldMkLst>
          <pc:docMk/>
          <pc:sldMk cId="114412547" sldId="413"/>
        </pc:sldMkLst>
        <pc:spChg chg="mod">
          <ac:chgData name="Volpe, Marco (Dr.)" userId="0efe0849-6393-41e5-9999-a14e332b7f68" providerId="ADAL" clId="{3C8D91C2-764B-45F7-B59F-12A135EC3A3F}" dt="2024-09-17T02:59:11.077" v="39" actId="14100"/>
          <ac:spMkLst>
            <pc:docMk/>
            <pc:sldMk cId="114412547" sldId="413"/>
            <ac:spMk id="3" creationId="{094D9124-4AC7-4462-1DC6-7F0E1B1C6D7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3DD571-E22F-4A38-B450-8CCBD829A548}" type="datetimeFigureOut">
              <a:rPr lang="en-US"/>
              <a:t>9/17/2024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0C2C40-CB1C-4820-9151-EC51EC2E7E0F}" type="slidenum">
              <a:rPr lang="en-US"/>
              <a:t>‹#›</a:t>
            </a:fld>
            <a:endParaRPr lang="en-US" dirty="0"/>
          </a:p>
        </p:txBody>
      </p:sp>
    </p:spTree>
    <p:extLst>
      <p:ext uri="{BB962C8B-B14F-4D97-AF65-F5344CB8AC3E}">
        <p14:creationId xmlns:p14="http://schemas.microsoft.com/office/powerpoint/2010/main" val="93105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0974584-F7C5-6440-926F-F6A9781D61F4}"/>
              </a:ext>
            </a:extLst>
          </p:cNvPr>
          <p:cNvSpPr>
            <a:spLocks noGrp="1"/>
          </p:cNvSpPr>
          <p:nvPr>
            <p:ph type="title"/>
          </p:nvPr>
        </p:nvSpPr>
        <p:spPr>
          <a:xfrm>
            <a:off x="404310" y="2484470"/>
            <a:ext cx="7552916" cy="2130561"/>
          </a:xfrm>
          <a:prstGeom prst="rect">
            <a:avLst/>
          </a:prstGeom>
        </p:spPr>
        <p:txBody>
          <a:bodyPr>
            <a:normAutofit/>
          </a:bodyPr>
          <a:lstStyle>
            <a:lvl1pPr>
              <a:defRPr sz="6600" b="0">
                <a:solidFill>
                  <a:schemeClr val="tx1"/>
                </a:solidFill>
              </a:defRPr>
            </a:lvl1pPr>
          </a:lstStyle>
          <a:p>
            <a:r>
              <a:rPr lang="en-US"/>
              <a:t>Click to edit Master title style</a:t>
            </a:r>
          </a:p>
        </p:txBody>
      </p:sp>
      <p:pic>
        <p:nvPicPr>
          <p:cNvPr id="4" name="Picture 3" descr="University of Leicester logo">
            <a:extLst>
              <a:ext uri="{FF2B5EF4-FFF2-40B4-BE49-F238E27FC236}">
                <a16:creationId xmlns:a16="http://schemas.microsoft.com/office/drawing/2014/main" id="{5B8E42A4-4471-4B37-801E-AFF997606626}"/>
              </a:ext>
            </a:extLst>
          </p:cNvPr>
          <p:cNvPicPr>
            <a:picLocks noChangeAspect="1"/>
          </p:cNvPicPr>
          <p:nvPr userDrawn="1"/>
        </p:nvPicPr>
        <p:blipFill>
          <a:blip r:embed="rId2"/>
          <a:stretch>
            <a:fillRect/>
          </a:stretch>
        </p:blipFill>
        <p:spPr>
          <a:xfrm>
            <a:off x="404309" y="256181"/>
            <a:ext cx="2248531" cy="602235"/>
          </a:xfrm>
          <a:prstGeom prst="rect">
            <a:avLst/>
          </a:prstGeom>
        </p:spPr>
      </p:pic>
    </p:spTree>
    <p:extLst>
      <p:ext uri="{BB962C8B-B14F-4D97-AF65-F5344CB8AC3E}">
        <p14:creationId xmlns:p14="http://schemas.microsoft.com/office/powerpoint/2010/main" val="2897201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77523E-938F-438E-ACC4-357650D6A3F1}"/>
              </a:ext>
            </a:extLst>
          </p:cNvPr>
          <p:cNvSpPr>
            <a:spLocks noGrp="1"/>
          </p:cNvSpPr>
          <p:nvPr>
            <p:ph type="title"/>
          </p:nvPr>
        </p:nvSpPr>
        <p:spPr>
          <a:xfrm>
            <a:off x="839789"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C72DA9-4F67-4E76-B94A-2A066F0CC926}"/>
              </a:ext>
            </a:extLst>
          </p:cNvPr>
          <p:cNvSpPr>
            <a:spLocks noGrp="1"/>
          </p:cNvSpPr>
          <p:nvPr>
            <p:ph type="pic" idx="1"/>
          </p:nvPr>
        </p:nvSpPr>
        <p:spPr>
          <a:xfrm>
            <a:off x="5183189" y="987426"/>
            <a:ext cx="6172200" cy="4873625"/>
          </a:xfrm>
          <a:prstGeom prst="rect">
            <a:avLst/>
          </a:prstGeom>
        </p:spPr>
        <p:txBody>
          <a:bodyPr/>
          <a:lstStyle>
            <a:lvl1pPr marL="0" indent="0">
              <a:buNone/>
              <a:defRPr sz="3200"/>
            </a:lvl1pPr>
            <a:lvl2pPr marL="457196" indent="0">
              <a:buNone/>
              <a:defRPr sz="2800"/>
            </a:lvl2pPr>
            <a:lvl3pPr marL="914391" indent="0">
              <a:buNone/>
              <a:defRPr sz="2400"/>
            </a:lvl3pPr>
            <a:lvl4pPr marL="1371587" indent="0">
              <a:buNone/>
              <a:defRPr sz="2000"/>
            </a:lvl4pPr>
            <a:lvl5pPr marL="1828783" indent="0">
              <a:buNone/>
              <a:defRPr sz="2000"/>
            </a:lvl5pPr>
            <a:lvl6pPr marL="2285978" indent="0">
              <a:buNone/>
              <a:defRPr sz="2000"/>
            </a:lvl6pPr>
            <a:lvl7pPr marL="2743174" indent="0">
              <a:buNone/>
              <a:defRPr sz="2000"/>
            </a:lvl7pPr>
            <a:lvl8pPr marL="3200370" indent="0">
              <a:buNone/>
              <a:defRPr sz="2000"/>
            </a:lvl8pPr>
            <a:lvl9pPr marL="3657565"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76E2FDD4-868B-425C-9784-E80DB7C0150E}"/>
              </a:ext>
            </a:extLst>
          </p:cNvPr>
          <p:cNvSpPr>
            <a:spLocks noGrp="1"/>
          </p:cNvSpPr>
          <p:nvPr>
            <p:ph type="body" sz="half" idx="2"/>
          </p:nvPr>
        </p:nvSpPr>
        <p:spPr>
          <a:xfrm>
            <a:off x="839789" y="2057401"/>
            <a:ext cx="3932237" cy="3811588"/>
          </a:xfrm>
          <a:prstGeom prst="rect">
            <a:avLst/>
          </a:prstGeom>
        </p:spPr>
        <p:txBody>
          <a:bodyPr/>
          <a:lstStyle>
            <a:lvl1pPr marL="0" indent="0">
              <a:buNone/>
              <a:defRPr sz="1600"/>
            </a:lvl1pPr>
            <a:lvl2pPr marL="457196" indent="0">
              <a:buNone/>
              <a:defRPr sz="1400"/>
            </a:lvl2pPr>
            <a:lvl3pPr marL="914391" indent="0">
              <a:buNone/>
              <a:defRPr sz="1200"/>
            </a:lvl3pPr>
            <a:lvl4pPr marL="1371587" indent="0">
              <a:buNone/>
              <a:defRPr sz="1000"/>
            </a:lvl4pPr>
            <a:lvl5pPr marL="1828783" indent="0">
              <a:buNone/>
              <a:defRPr sz="1000"/>
            </a:lvl5pPr>
            <a:lvl6pPr marL="2285978" indent="0">
              <a:buNone/>
              <a:defRPr sz="1000"/>
            </a:lvl6pPr>
            <a:lvl7pPr marL="2743174" indent="0">
              <a:buNone/>
              <a:defRPr sz="1000"/>
            </a:lvl7pPr>
            <a:lvl8pPr marL="3200370" indent="0">
              <a:buNone/>
              <a:defRPr sz="1000"/>
            </a:lvl8pPr>
            <a:lvl9pPr marL="3657565"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853192-BC34-458B-84D8-10413109E1AF}"/>
              </a:ext>
            </a:extLst>
          </p:cNvPr>
          <p:cNvSpPr>
            <a:spLocks noGrp="1"/>
          </p:cNvSpPr>
          <p:nvPr>
            <p:ph type="dt" sz="half" idx="10"/>
          </p:nvPr>
        </p:nvSpPr>
        <p:spPr/>
        <p:txBody>
          <a:bodyPr/>
          <a:lstStyle/>
          <a:p>
            <a:fld id="{703E2F8D-62B3-48AF-BAF5-944399905ED0}" type="datetimeFigureOut">
              <a:rPr lang="en-US" smtClean="0"/>
              <a:t>9/17/2024</a:t>
            </a:fld>
            <a:endParaRPr lang="en-US" dirty="0"/>
          </a:p>
        </p:txBody>
      </p:sp>
      <p:sp>
        <p:nvSpPr>
          <p:cNvPr id="6" name="Footer Placeholder 5">
            <a:extLst>
              <a:ext uri="{FF2B5EF4-FFF2-40B4-BE49-F238E27FC236}">
                <a16:creationId xmlns:a16="http://schemas.microsoft.com/office/drawing/2014/main" id="{AC4140DD-DF78-4ACA-994A-2C80E820B3C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B255A00-460B-4060-8FC4-6AE015CD05AA}"/>
              </a:ext>
            </a:extLst>
          </p:cNvPr>
          <p:cNvSpPr>
            <a:spLocks noGrp="1"/>
          </p:cNvSpPr>
          <p:nvPr>
            <p:ph type="sldNum" sz="quarter" idx="12"/>
          </p:nvPr>
        </p:nvSpPr>
        <p:spPr/>
        <p:txBody>
          <a:bodyPr/>
          <a:lstStyle/>
          <a:p>
            <a:fld id="{5F44216D-285E-4743-ADC0-F517FFC76697}" type="slidenum">
              <a:rPr lang="en-US" smtClean="0"/>
              <a:t>‹#›</a:t>
            </a:fld>
            <a:endParaRPr lang="en-US" dirty="0"/>
          </a:p>
        </p:txBody>
      </p:sp>
    </p:spTree>
    <p:extLst>
      <p:ext uri="{BB962C8B-B14F-4D97-AF65-F5344CB8AC3E}">
        <p14:creationId xmlns:p14="http://schemas.microsoft.com/office/powerpoint/2010/main" val="4142786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89423-CD2E-4FE4-A0A5-BF1DF9A8B22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D721021-E600-4985-9CB7-C91662580291}"/>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BF65E1-9312-40C9-B537-2EF2373A3D58}"/>
              </a:ext>
            </a:extLst>
          </p:cNvPr>
          <p:cNvSpPr>
            <a:spLocks noGrp="1"/>
          </p:cNvSpPr>
          <p:nvPr>
            <p:ph type="dt" sz="half" idx="10"/>
          </p:nvPr>
        </p:nvSpPr>
        <p:spPr/>
        <p:txBody>
          <a:bodyPr/>
          <a:lstStyle/>
          <a:p>
            <a:fld id="{703E2F8D-62B3-48AF-BAF5-944399905ED0}" type="datetimeFigureOut">
              <a:rPr lang="en-US" smtClean="0"/>
              <a:t>9/17/2024</a:t>
            </a:fld>
            <a:endParaRPr lang="en-US" dirty="0"/>
          </a:p>
        </p:txBody>
      </p:sp>
      <p:sp>
        <p:nvSpPr>
          <p:cNvPr id="5" name="Footer Placeholder 4">
            <a:extLst>
              <a:ext uri="{FF2B5EF4-FFF2-40B4-BE49-F238E27FC236}">
                <a16:creationId xmlns:a16="http://schemas.microsoft.com/office/drawing/2014/main" id="{9727D5D2-711E-4128-B02F-A2F5F3B7B68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A8A264A-3B0E-4789-8D33-E3B8BB427F16}"/>
              </a:ext>
            </a:extLst>
          </p:cNvPr>
          <p:cNvSpPr>
            <a:spLocks noGrp="1"/>
          </p:cNvSpPr>
          <p:nvPr>
            <p:ph type="sldNum" sz="quarter" idx="12"/>
          </p:nvPr>
        </p:nvSpPr>
        <p:spPr/>
        <p:txBody>
          <a:bodyPr/>
          <a:lstStyle/>
          <a:p>
            <a:fld id="{5F44216D-285E-4743-ADC0-F517FFC76697}" type="slidenum">
              <a:rPr lang="en-US" smtClean="0"/>
              <a:t>‹#›</a:t>
            </a:fld>
            <a:endParaRPr lang="en-US" dirty="0"/>
          </a:p>
        </p:txBody>
      </p:sp>
    </p:spTree>
    <p:extLst>
      <p:ext uri="{BB962C8B-B14F-4D97-AF65-F5344CB8AC3E}">
        <p14:creationId xmlns:p14="http://schemas.microsoft.com/office/powerpoint/2010/main" val="5670668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75CD398-88C4-4D5A-B800-66982108964E}"/>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A0AE657-6D14-4EC6-AF23-3733CA7ECAF9}"/>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013624-5ED1-471D-B870-97A863791322}"/>
              </a:ext>
            </a:extLst>
          </p:cNvPr>
          <p:cNvSpPr>
            <a:spLocks noGrp="1"/>
          </p:cNvSpPr>
          <p:nvPr>
            <p:ph type="dt" sz="half" idx="10"/>
          </p:nvPr>
        </p:nvSpPr>
        <p:spPr/>
        <p:txBody>
          <a:bodyPr/>
          <a:lstStyle/>
          <a:p>
            <a:fld id="{703E2F8D-62B3-48AF-BAF5-944399905ED0}" type="datetimeFigureOut">
              <a:rPr lang="en-US" smtClean="0"/>
              <a:t>9/17/2024</a:t>
            </a:fld>
            <a:endParaRPr lang="en-US" dirty="0"/>
          </a:p>
        </p:txBody>
      </p:sp>
      <p:sp>
        <p:nvSpPr>
          <p:cNvPr id="5" name="Footer Placeholder 4">
            <a:extLst>
              <a:ext uri="{FF2B5EF4-FFF2-40B4-BE49-F238E27FC236}">
                <a16:creationId xmlns:a16="http://schemas.microsoft.com/office/drawing/2014/main" id="{B3A089F5-C44A-423E-A411-0170507EB57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A2F323-E5A0-4612-B41A-6BBC2FFFEB2E}"/>
              </a:ext>
            </a:extLst>
          </p:cNvPr>
          <p:cNvSpPr>
            <a:spLocks noGrp="1"/>
          </p:cNvSpPr>
          <p:nvPr>
            <p:ph type="sldNum" sz="quarter" idx="12"/>
          </p:nvPr>
        </p:nvSpPr>
        <p:spPr/>
        <p:txBody>
          <a:bodyPr/>
          <a:lstStyle/>
          <a:p>
            <a:fld id="{5F44216D-285E-4743-ADC0-F517FFC76697}" type="slidenum">
              <a:rPr lang="en-US" smtClean="0"/>
              <a:t>‹#›</a:t>
            </a:fld>
            <a:endParaRPr lang="en-US" dirty="0"/>
          </a:p>
        </p:txBody>
      </p:sp>
    </p:spTree>
    <p:extLst>
      <p:ext uri="{BB962C8B-B14F-4D97-AF65-F5344CB8AC3E}">
        <p14:creationId xmlns:p14="http://schemas.microsoft.com/office/powerpoint/2010/main" val="1156236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494406EE-C668-49C0-8B64-32103F9EA868}" type="datetimeFigureOut">
              <a:rPr lang="en-GB" smtClean="0"/>
              <a:t>17/09/2024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52FCF84-A0C7-4741-9A6A-F36F68984450}" type="slidenum">
              <a:rPr lang="en-GB" smtClean="0"/>
              <a:t>‹#›</a:t>
            </a:fld>
            <a:endParaRPr lang="en-GB"/>
          </a:p>
        </p:txBody>
      </p:sp>
    </p:spTree>
    <p:extLst>
      <p:ext uri="{BB962C8B-B14F-4D97-AF65-F5344CB8AC3E}">
        <p14:creationId xmlns:p14="http://schemas.microsoft.com/office/powerpoint/2010/main" val="8873211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C434C-D6BA-BE16-2903-E59D72B9D44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D6EAC241-26FB-3E97-87B5-0C426DBEC11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B2E7154-3160-997B-3911-498DBBB71E1F}"/>
              </a:ext>
            </a:extLst>
          </p:cNvPr>
          <p:cNvSpPr>
            <a:spLocks noGrp="1"/>
          </p:cNvSpPr>
          <p:nvPr>
            <p:ph type="dt" sz="half" idx="10"/>
          </p:nvPr>
        </p:nvSpPr>
        <p:spPr/>
        <p:txBody>
          <a:bodyPr/>
          <a:lstStyle/>
          <a:p>
            <a:fld id="{C089BD11-6F24-4FE6-A367-5FB0A086160E}" type="datetimeFigureOut">
              <a:rPr lang="en-GB" smtClean="0"/>
              <a:t>17/09/2024</a:t>
            </a:fld>
            <a:endParaRPr lang="en-GB"/>
          </a:p>
        </p:txBody>
      </p:sp>
      <p:sp>
        <p:nvSpPr>
          <p:cNvPr id="5" name="Footer Placeholder 4">
            <a:extLst>
              <a:ext uri="{FF2B5EF4-FFF2-40B4-BE49-F238E27FC236}">
                <a16:creationId xmlns:a16="http://schemas.microsoft.com/office/drawing/2014/main" id="{BDE2C05D-027D-1362-4807-59AC9BE9BF0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3FD8C44-625C-0BDF-8ACC-7481552D151D}"/>
              </a:ext>
            </a:extLst>
          </p:cNvPr>
          <p:cNvSpPr>
            <a:spLocks noGrp="1"/>
          </p:cNvSpPr>
          <p:nvPr>
            <p:ph type="sldNum" sz="quarter" idx="12"/>
          </p:nvPr>
        </p:nvSpPr>
        <p:spPr/>
        <p:txBody>
          <a:bodyPr/>
          <a:lstStyle/>
          <a:p>
            <a:fld id="{0DA6C396-1131-4223-972A-0F56C40EE3F2}" type="slidenum">
              <a:rPr lang="en-GB" smtClean="0"/>
              <a:t>‹#›</a:t>
            </a:fld>
            <a:endParaRPr lang="en-GB"/>
          </a:p>
        </p:txBody>
      </p:sp>
    </p:spTree>
    <p:extLst>
      <p:ext uri="{BB962C8B-B14F-4D97-AF65-F5344CB8AC3E}">
        <p14:creationId xmlns:p14="http://schemas.microsoft.com/office/powerpoint/2010/main" val="13903045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171F9-78C1-7AB8-EE7A-ED246B4053B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AB6B20FF-224D-3144-EDBA-8A4357D006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36162F26-1AB3-A56C-BA5E-3B34F8BDA6E4}"/>
              </a:ext>
            </a:extLst>
          </p:cNvPr>
          <p:cNvSpPr>
            <a:spLocks noGrp="1"/>
          </p:cNvSpPr>
          <p:nvPr>
            <p:ph type="dt" sz="half" idx="10"/>
          </p:nvPr>
        </p:nvSpPr>
        <p:spPr/>
        <p:txBody>
          <a:bodyPr/>
          <a:lstStyle/>
          <a:p>
            <a:fld id="{C089BD11-6F24-4FE6-A367-5FB0A086160E}" type="datetimeFigureOut">
              <a:rPr lang="en-GB" smtClean="0"/>
              <a:t>17/09/2024</a:t>
            </a:fld>
            <a:endParaRPr lang="en-GB"/>
          </a:p>
        </p:txBody>
      </p:sp>
      <p:sp>
        <p:nvSpPr>
          <p:cNvPr id="5" name="Footer Placeholder 4">
            <a:extLst>
              <a:ext uri="{FF2B5EF4-FFF2-40B4-BE49-F238E27FC236}">
                <a16:creationId xmlns:a16="http://schemas.microsoft.com/office/drawing/2014/main" id="{2EE0B207-E850-AFE4-1B3F-BD87873AD55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A359AEB0-A065-92DF-0E7B-4B43991CB0AB}"/>
              </a:ext>
            </a:extLst>
          </p:cNvPr>
          <p:cNvSpPr>
            <a:spLocks noGrp="1"/>
          </p:cNvSpPr>
          <p:nvPr>
            <p:ph type="sldNum" sz="quarter" idx="12"/>
          </p:nvPr>
        </p:nvSpPr>
        <p:spPr/>
        <p:txBody>
          <a:bodyPr/>
          <a:lstStyle/>
          <a:p>
            <a:fld id="{0DA6C396-1131-4223-972A-0F56C40EE3F2}" type="slidenum">
              <a:rPr lang="en-GB" smtClean="0"/>
              <a:t>‹#›</a:t>
            </a:fld>
            <a:endParaRPr lang="en-GB"/>
          </a:p>
        </p:txBody>
      </p:sp>
    </p:spTree>
    <p:extLst>
      <p:ext uri="{BB962C8B-B14F-4D97-AF65-F5344CB8AC3E}">
        <p14:creationId xmlns:p14="http://schemas.microsoft.com/office/powerpoint/2010/main" val="8896230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2A72F24-C2F4-A848-9526-6DDE3032300C}"/>
              </a:ext>
            </a:extLst>
          </p:cNvPr>
          <p:cNvSpPr>
            <a:spLocks noGrp="1"/>
          </p:cNvSpPr>
          <p:nvPr>
            <p:ph sz="quarter" idx="10"/>
          </p:nvPr>
        </p:nvSpPr>
        <p:spPr>
          <a:xfrm>
            <a:off x="444500" y="1460500"/>
            <a:ext cx="11119104" cy="3977640"/>
          </a:xfrm>
          <a:prstGeom prst="rect">
            <a:avLst/>
          </a:prstGeom>
        </p:spPr>
        <p:txBody>
          <a:bodyPr vert="horz" lIns="91440" tIns="45720" rIns="91440" bIns="45720" rtlCol="0">
            <a:normAutofit/>
          </a:bodyPr>
          <a:lstStyle>
            <a:lvl1pPr>
              <a:lnSpc>
                <a:spcPct val="100000"/>
              </a:lnSpc>
              <a:defRPr lang="en-US" sz="2200" smtClean="0">
                <a:solidFill>
                  <a:schemeClr val="tx1">
                    <a:lumMod val="75000"/>
                    <a:lumOff val="25000"/>
                  </a:schemeClr>
                </a:solidFill>
              </a:defRPr>
            </a:lvl1pPr>
            <a:lvl2pPr>
              <a:lnSpc>
                <a:spcPct val="100000"/>
              </a:lnSpc>
              <a:defRPr lang="en-US" sz="2200" smtClean="0">
                <a:solidFill>
                  <a:schemeClr val="tx1">
                    <a:lumMod val="75000"/>
                    <a:lumOff val="25000"/>
                  </a:schemeClr>
                </a:solidFill>
              </a:defRPr>
            </a:lvl2pPr>
            <a:lvl3pPr>
              <a:lnSpc>
                <a:spcPct val="100000"/>
              </a:lnSpc>
              <a:defRPr lang="en-US" sz="2200" smtClean="0">
                <a:solidFill>
                  <a:schemeClr val="tx1">
                    <a:lumMod val="75000"/>
                    <a:lumOff val="25000"/>
                  </a:schemeClr>
                </a:solidFill>
              </a:defRPr>
            </a:lvl3pPr>
            <a:lvl4pPr>
              <a:lnSpc>
                <a:spcPct val="100000"/>
              </a:lnSpc>
              <a:defRPr lang="en-US" sz="2200" smtClean="0">
                <a:solidFill>
                  <a:schemeClr val="tx1">
                    <a:lumMod val="75000"/>
                    <a:lumOff val="25000"/>
                  </a:schemeClr>
                </a:solidFill>
              </a:defRPr>
            </a:lvl4pPr>
            <a:lvl5pPr>
              <a:lnSpc>
                <a:spcPct val="100000"/>
              </a:lnSpc>
              <a:defRPr lang="en-US" sz="2200">
                <a:solidFill>
                  <a:schemeClr val="tx1">
                    <a:lumMod val="75000"/>
                    <a:lumOff val="25000"/>
                  </a:schemeClr>
                </a:solidFill>
              </a:defRPr>
            </a:lvl5pPr>
          </a:lstStyle>
          <a:p>
            <a:pPr marL="0" lvl="0" indent="0">
              <a:lnSpc>
                <a:spcPct val="150000"/>
              </a:lnSpc>
              <a:spcBef>
                <a:spcPts val="1000"/>
              </a:spcBef>
              <a:spcAft>
                <a:spcPts val="1200"/>
              </a:spcAft>
              <a:buNone/>
            </a:pPr>
            <a:r>
              <a:rPr lang="en-US" dirty="0"/>
              <a:t>Click to edit Master text styles</a:t>
            </a:r>
          </a:p>
          <a:p>
            <a:pPr marL="0" lvl="1" indent="0">
              <a:lnSpc>
                <a:spcPct val="150000"/>
              </a:lnSpc>
              <a:spcBef>
                <a:spcPts val="1000"/>
              </a:spcBef>
              <a:spcAft>
                <a:spcPts val="1200"/>
              </a:spcAft>
              <a:buNone/>
            </a:pPr>
            <a:r>
              <a:rPr lang="en-US" dirty="0"/>
              <a:t>Second level</a:t>
            </a:r>
          </a:p>
          <a:p>
            <a:pPr marL="0" lvl="2" indent="0">
              <a:lnSpc>
                <a:spcPct val="150000"/>
              </a:lnSpc>
              <a:spcBef>
                <a:spcPts val="1000"/>
              </a:spcBef>
              <a:spcAft>
                <a:spcPts val="1200"/>
              </a:spcAft>
              <a:buNone/>
            </a:pPr>
            <a:r>
              <a:rPr lang="en-US" dirty="0"/>
              <a:t>Third level</a:t>
            </a:r>
          </a:p>
          <a:p>
            <a:pPr marL="0" lvl="3" indent="0">
              <a:lnSpc>
                <a:spcPct val="150000"/>
              </a:lnSpc>
              <a:spcBef>
                <a:spcPts val="1000"/>
              </a:spcBef>
              <a:spcAft>
                <a:spcPts val="1200"/>
              </a:spcAft>
              <a:buNone/>
            </a:pPr>
            <a:r>
              <a:rPr lang="en-US" dirty="0"/>
              <a:t>Fourth level</a:t>
            </a:r>
          </a:p>
          <a:p>
            <a:pPr marL="0" lvl="4" indent="0">
              <a:lnSpc>
                <a:spcPct val="150000"/>
              </a:lnSpc>
              <a:spcBef>
                <a:spcPts val="1000"/>
              </a:spcBef>
              <a:spcAft>
                <a:spcPts val="1200"/>
              </a:spcAft>
              <a:buNone/>
            </a:pPr>
            <a:r>
              <a:rPr lang="en-US" dirty="0"/>
              <a:t>Fifth level</a:t>
            </a:r>
          </a:p>
        </p:txBody>
      </p:sp>
      <p:sp>
        <p:nvSpPr>
          <p:cNvPr id="11" name="Slide Number Placeholder 5">
            <a:extLst>
              <a:ext uri="{FF2B5EF4-FFF2-40B4-BE49-F238E27FC236}">
                <a16:creationId xmlns:a16="http://schemas.microsoft.com/office/drawing/2014/main" id="{F2707C4E-5419-8141-80B3-E4B112655C23}"/>
              </a:ext>
            </a:extLst>
          </p:cNvPr>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cxnSp>
        <p:nvCxnSpPr>
          <p:cNvPr id="12" name="Straight Connector 11">
            <a:extLst>
              <a:ext uri="{FF2B5EF4-FFF2-40B4-BE49-F238E27FC236}">
                <a16:creationId xmlns:a16="http://schemas.microsoft.com/office/drawing/2014/main" id="{06D362EF-E079-514F-814C-6085176CA7AD}"/>
              </a:ext>
            </a:extLst>
          </p:cNvPr>
          <p:cNvCxnSpPr>
            <a:cxnSpLocks/>
          </p:cNvCxnSpPr>
          <p:nvPr userDrawn="1"/>
        </p:nvCxnSpPr>
        <p:spPr>
          <a:xfrm>
            <a:off x="533400" y="1104900"/>
            <a:ext cx="11119104"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2AC75DAD-32BC-CC41-8DF4-9E68DB31CFAC}"/>
              </a:ext>
            </a:extLst>
          </p:cNvPr>
          <p:cNvSpPr>
            <a:spLocks noGrp="1"/>
          </p:cNvSpPr>
          <p:nvPr>
            <p:ph type="title"/>
          </p:nvPr>
        </p:nvSpPr>
        <p:spPr>
          <a:xfrm>
            <a:off x="444500" y="430609"/>
            <a:ext cx="11119104" cy="640080"/>
          </a:xfrm>
          <a:prstGeom prst="rect">
            <a:avLst/>
          </a:prstGeom>
        </p:spPr>
        <p:txBody>
          <a:bodyPr>
            <a:normAutofit/>
          </a:bodyPr>
          <a:lstStyle>
            <a:lvl1pPr>
              <a:defRPr sz="3600"/>
            </a:lvl1pPr>
          </a:lstStyle>
          <a:p>
            <a:r>
              <a:rPr lang="en-US" dirty="0"/>
              <a:t>Click to edit Master title style</a:t>
            </a:r>
          </a:p>
        </p:txBody>
      </p:sp>
    </p:spTree>
    <p:extLst>
      <p:ext uri="{BB962C8B-B14F-4D97-AF65-F5344CB8AC3E}">
        <p14:creationId xmlns:p14="http://schemas.microsoft.com/office/powerpoint/2010/main" val="3362173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72A72F24-C2F4-A848-9526-6DDE3032300C}"/>
              </a:ext>
            </a:extLst>
          </p:cNvPr>
          <p:cNvSpPr>
            <a:spLocks noGrp="1"/>
          </p:cNvSpPr>
          <p:nvPr>
            <p:ph sz="quarter" idx="10"/>
          </p:nvPr>
        </p:nvSpPr>
        <p:spPr>
          <a:xfrm>
            <a:off x="1743202" y="3611273"/>
            <a:ext cx="8699500" cy="707519"/>
          </a:xfrm>
          <a:prstGeom prst="rect">
            <a:avLst/>
          </a:prstGeom>
        </p:spPr>
        <p:txBody>
          <a:bodyPr vert="horz" lIns="91440" tIns="45720" rIns="91440" bIns="45720" rtlCol="0">
            <a:normAutofit/>
          </a:bodyPr>
          <a:lstStyle>
            <a:lvl1pPr>
              <a:lnSpc>
                <a:spcPct val="100000"/>
              </a:lnSpc>
              <a:defRPr lang="en-US" sz="2200" smtClean="0">
                <a:solidFill>
                  <a:schemeClr val="tx1">
                    <a:lumMod val="75000"/>
                    <a:lumOff val="25000"/>
                  </a:schemeClr>
                </a:solidFill>
              </a:defRPr>
            </a:lvl1pPr>
            <a:lvl2pPr>
              <a:lnSpc>
                <a:spcPct val="100000"/>
              </a:lnSpc>
              <a:defRPr lang="en-US" sz="2200" smtClean="0">
                <a:solidFill>
                  <a:schemeClr val="tx1">
                    <a:lumMod val="75000"/>
                    <a:lumOff val="25000"/>
                  </a:schemeClr>
                </a:solidFill>
              </a:defRPr>
            </a:lvl2pPr>
            <a:lvl3pPr>
              <a:lnSpc>
                <a:spcPct val="100000"/>
              </a:lnSpc>
              <a:defRPr lang="en-US" sz="2200" smtClean="0">
                <a:solidFill>
                  <a:schemeClr val="tx1">
                    <a:lumMod val="75000"/>
                    <a:lumOff val="25000"/>
                  </a:schemeClr>
                </a:solidFill>
              </a:defRPr>
            </a:lvl3pPr>
            <a:lvl4pPr>
              <a:lnSpc>
                <a:spcPct val="100000"/>
              </a:lnSpc>
              <a:defRPr lang="en-US" sz="2200" smtClean="0">
                <a:solidFill>
                  <a:schemeClr val="tx1">
                    <a:lumMod val="75000"/>
                    <a:lumOff val="25000"/>
                  </a:schemeClr>
                </a:solidFill>
              </a:defRPr>
            </a:lvl4pPr>
            <a:lvl5pPr>
              <a:lnSpc>
                <a:spcPct val="100000"/>
              </a:lnSpc>
              <a:defRPr lang="en-US" sz="2200">
                <a:solidFill>
                  <a:schemeClr val="tx1">
                    <a:lumMod val="75000"/>
                    <a:lumOff val="25000"/>
                  </a:schemeClr>
                </a:solidFill>
              </a:defRPr>
            </a:lvl5pPr>
          </a:lstStyle>
          <a:p>
            <a:pPr marL="0" lvl="0" indent="0">
              <a:lnSpc>
                <a:spcPct val="150000"/>
              </a:lnSpc>
              <a:spcBef>
                <a:spcPts val="1000"/>
              </a:spcBef>
              <a:spcAft>
                <a:spcPts val="1200"/>
              </a:spcAft>
              <a:buNone/>
            </a:pPr>
            <a:r>
              <a:rPr lang="en-US" dirty="0"/>
              <a:t>Click to edit Master text styles</a:t>
            </a:r>
          </a:p>
          <a:p>
            <a:pPr marL="0" lvl="2" indent="0">
              <a:lnSpc>
                <a:spcPct val="150000"/>
              </a:lnSpc>
              <a:spcBef>
                <a:spcPts val="1000"/>
              </a:spcBef>
              <a:spcAft>
                <a:spcPts val="1200"/>
              </a:spcAft>
              <a:buNone/>
            </a:pPr>
            <a:endParaRPr lang="en-US" dirty="0"/>
          </a:p>
        </p:txBody>
      </p:sp>
      <p:sp>
        <p:nvSpPr>
          <p:cNvPr id="11" name="Slide Number Placeholder 5">
            <a:extLst>
              <a:ext uri="{FF2B5EF4-FFF2-40B4-BE49-F238E27FC236}">
                <a16:creationId xmlns:a16="http://schemas.microsoft.com/office/drawing/2014/main" id="{F2707C4E-5419-8141-80B3-E4B112655C23}"/>
              </a:ext>
            </a:extLst>
          </p:cNvPr>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cxnSp>
        <p:nvCxnSpPr>
          <p:cNvPr id="12" name="Straight Connector 11">
            <a:extLst>
              <a:ext uri="{FF2B5EF4-FFF2-40B4-BE49-F238E27FC236}">
                <a16:creationId xmlns:a16="http://schemas.microsoft.com/office/drawing/2014/main" id="{06D362EF-E079-514F-814C-6085176CA7AD}"/>
              </a:ext>
            </a:extLst>
          </p:cNvPr>
          <p:cNvCxnSpPr>
            <a:cxnSpLocks/>
          </p:cNvCxnSpPr>
          <p:nvPr userDrawn="1"/>
        </p:nvCxnSpPr>
        <p:spPr>
          <a:xfrm>
            <a:off x="533400" y="1104900"/>
            <a:ext cx="11119104"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13" name="Title 1">
            <a:extLst>
              <a:ext uri="{FF2B5EF4-FFF2-40B4-BE49-F238E27FC236}">
                <a16:creationId xmlns:a16="http://schemas.microsoft.com/office/drawing/2014/main" id="{2AC75DAD-32BC-CC41-8DF4-9E68DB31CFAC}"/>
              </a:ext>
            </a:extLst>
          </p:cNvPr>
          <p:cNvSpPr>
            <a:spLocks noGrp="1"/>
          </p:cNvSpPr>
          <p:nvPr>
            <p:ph type="title"/>
          </p:nvPr>
        </p:nvSpPr>
        <p:spPr>
          <a:xfrm>
            <a:off x="2596953" y="2845682"/>
            <a:ext cx="6991998" cy="640080"/>
          </a:xfrm>
          <a:prstGeom prst="rect">
            <a:avLst/>
          </a:prstGeom>
        </p:spPr>
        <p:txBody>
          <a:bodyPr>
            <a:normAutofit/>
          </a:bodyPr>
          <a:lstStyle>
            <a:lvl1pPr>
              <a:defRPr sz="3600"/>
            </a:lvl1pPr>
          </a:lstStyle>
          <a:p>
            <a:r>
              <a:rPr lang="en-US" dirty="0"/>
              <a:t>Click to edit Master title style</a:t>
            </a:r>
          </a:p>
        </p:txBody>
      </p:sp>
      <p:cxnSp>
        <p:nvCxnSpPr>
          <p:cNvPr id="14" name="Straight Connector 13">
            <a:extLst>
              <a:ext uri="{FF2B5EF4-FFF2-40B4-BE49-F238E27FC236}">
                <a16:creationId xmlns:a16="http://schemas.microsoft.com/office/drawing/2014/main" id="{3545B5CA-00AC-4454-95D3-3D8BF2C5B916}"/>
              </a:ext>
            </a:extLst>
          </p:cNvPr>
          <p:cNvCxnSpPr>
            <a:cxnSpLocks/>
          </p:cNvCxnSpPr>
          <p:nvPr userDrawn="1"/>
        </p:nvCxnSpPr>
        <p:spPr>
          <a:xfrm>
            <a:off x="533400" y="5866623"/>
            <a:ext cx="11119104"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9777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90EAB2A1-27FC-7D46-BBF1-72410CED554C}"/>
              </a:ext>
            </a:extLst>
          </p:cNvPr>
          <p:cNvSpPr>
            <a:spLocks noGrp="1"/>
          </p:cNvSpPr>
          <p:nvPr>
            <p:ph sz="quarter" idx="13"/>
          </p:nvPr>
        </p:nvSpPr>
        <p:spPr>
          <a:xfrm>
            <a:off x="450596" y="2560320"/>
            <a:ext cx="9445752" cy="3977640"/>
          </a:xfrm>
          <a:prstGeom prst="rect">
            <a:avLst/>
          </a:prstGeom>
        </p:spPr>
        <p:txBody>
          <a:bodyPr vert="horz" lIns="91440" tIns="45720" rIns="91440" bIns="45720" rtlCol="0">
            <a:normAutofit/>
          </a:bodyPr>
          <a:lstStyle>
            <a:lvl1pPr>
              <a:defRPr lang="en-US" sz="2400" smtClean="0">
                <a:solidFill>
                  <a:schemeClr val="tx1">
                    <a:lumMod val="75000"/>
                    <a:lumOff val="25000"/>
                  </a:schemeClr>
                </a:solidFill>
                <a:latin typeface="+mn-lt"/>
              </a:defRPr>
            </a:lvl1pPr>
            <a:lvl2pPr>
              <a:defRPr lang="en-US" sz="1200" dirty="0" smtClean="0">
                <a:solidFill>
                  <a:schemeClr val="tx1">
                    <a:lumMod val="75000"/>
                    <a:lumOff val="25000"/>
                  </a:schemeClr>
                </a:solidFill>
                <a:latin typeface="+mn-lt"/>
              </a:defRPr>
            </a:lvl2pPr>
            <a:lvl3pPr>
              <a:defRPr lang="en-US" sz="1200" dirty="0" smtClean="0">
                <a:solidFill>
                  <a:schemeClr val="tx1">
                    <a:lumMod val="75000"/>
                    <a:lumOff val="25000"/>
                  </a:schemeClr>
                </a:solidFill>
                <a:latin typeface="+mn-lt"/>
              </a:defRPr>
            </a:lvl3pPr>
            <a:lvl4pPr>
              <a:defRPr lang="en-US" sz="1200" dirty="0" smtClean="0">
                <a:solidFill>
                  <a:schemeClr val="tx1">
                    <a:lumMod val="75000"/>
                    <a:lumOff val="25000"/>
                  </a:schemeClr>
                </a:solidFill>
                <a:latin typeface="+mn-lt"/>
              </a:defRPr>
            </a:lvl4pPr>
            <a:lvl5pPr>
              <a:defRPr lang="en-US" sz="1200" dirty="0">
                <a:solidFill>
                  <a:schemeClr val="tx1">
                    <a:lumMod val="75000"/>
                    <a:lumOff val="25000"/>
                  </a:schemeClr>
                </a:solidFill>
                <a:latin typeface="+mn-lt"/>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p>
        </p:txBody>
      </p:sp>
      <p:cxnSp>
        <p:nvCxnSpPr>
          <p:cNvPr id="8" name="Straight Connector 7">
            <a:extLst>
              <a:ext uri="{FF2B5EF4-FFF2-40B4-BE49-F238E27FC236}">
                <a16:creationId xmlns:a16="http://schemas.microsoft.com/office/drawing/2014/main" id="{1170A3AA-4210-FB4E-9790-9D6891AFF655}"/>
              </a:ext>
            </a:extLst>
          </p:cNvPr>
          <p:cNvCxnSpPr>
            <a:cxnSpLocks/>
          </p:cNvCxnSpPr>
          <p:nvPr userDrawn="1"/>
        </p:nvCxnSpPr>
        <p:spPr>
          <a:xfrm>
            <a:off x="533400" y="1104900"/>
            <a:ext cx="11119104"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28B6F196-1924-E341-B33B-77AEF4A875CF}"/>
              </a:ext>
            </a:extLst>
          </p:cNvPr>
          <p:cNvSpPr>
            <a:spLocks noGrp="1"/>
          </p:cNvSpPr>
          <p:nvPr>
            <p:ph type="title"/>
          </p:nvPr>
        </p:nvSpPr>
        <p:spPr>
          <a:xfrm>
            <a:off x="444500" y="430609"/>
            <a:ext cx="9146972" cy="640080"/>
          </a:xfrm>
          <a:prstGeom prst="rect">
            <a:avLst/>
          </a:prstGeom>
        </p:spPr>
        <p:txBody>
          <a:bodyPr>
            <a:normAutofit/>
          </a:bodyPr>
          <a:lstStyle>
            <a:lvl1pPr>
              <a:defRPr sz="2800"/>
            </a:lvl1pPr>
          </a:lstStyle>
          <a:p>
            <a:r>
              <a:rPr lang="en-US"/>
              <a:t>Click to edit Master title style</a:t>
            </a:r>
          </a:p>
        </p:txBody>
      </p:sp>
    </p:spTree>
    <p:extLst>
      <p:ext uri="{BB962C8B-B14F-4D97-AF65-F5344CB8AC3E}">
        <p14:creationId xmlns:p14="http://schemas.microsoft.com/office/powerpoint/2010/main" val="2736486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BE2BF-67D0-421C-B0EA-C2FDA38E908E}"/>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19ED459D-4DBB-4B08-B28E-38CB294598EB}"/>
              </a:ext>
            </a:extLst>
          </p:cNvPr>
          <p:cNvSpPr>
            <a:spLocks noGrp="1"/>
          </p:cNvSpPr>
          <p:nvPr>
            <p:ph sz="half" idx="1"/>
          </p:nvPr>
        </p:nvSpPr>
        <p:spPr>
          <a:xfrm>
            <a:off x="838200" y="1825625"/>
            <a:ext cx="5181601"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19D5826-9D5D-45F7-9039-C9593873510D}"/>
              </a:ext>
            </a:extLst>
          </p:cNvPr>
          <p:cNvSpPr>
            <a:spLocks noGrp="1"/>
          </p:cNvSpPr>
          <p:nvPr>
            <p:ph sz="half" idx="2"/>
          </p:nvPr>
        </p:nvSpPr>
        <p:spPr>
          <a:xfrm>
            <a:off x="6172200" y="1825625"/>
            <a:ext cx="5181601"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3C35230-6E6B-4AE2-A238-476A2293EE28}"/>
              </a:ext>
            </a:extLst>
          </p:cNvPr>
          <p:cNvSpPr>
            <a:spLocks noGrp="1"/>
          </p:cNvSpPr>
          <p:nvPr>
            <p:ph type="dt" sz="half" idx="10"/>
          </p:nvPr>
        </p:nvSpPr>
        <p:spPr/>
        <p:txBody>
          <a:bodyPr/>
          <a:lstStyle/>
          <a:p>
            <a:fld id="{703E2F8D-62B3-48AF-BAF5-944399905ED0}" type="datetimeFigureOut">
              <a:rPr lang="en-US" smtClean="0"/>
              <a:t>9/17/2024</a:t>
            </a:fld>
            <a:endParaRPr lang="en-US" dirty="0"/>
          </a:p>
        </p:txBody>
      </p:sp>
      <p:sp>
        <p:nvSpPr>
          <p:cNvPr id="6" name="Footer Placeholder 5">
            <a:extLst>
              <a:ext uri="{FF2B5EF4-FFF2-40B4-BE49-F238E27FC236}">
                <a16:creationId xmlns:a16="http://schemas.microsoft.com/office/drawing/2014/main" id="{B3EC195B-3566-4F5A-8A17-C0D96E0DC8A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5A64FFA-F5D7-4974-90D5-37C1E4F5D4C4}"/>
              </a:ext>
            </a:extLst>
          </p:cNvPr>
          <p:cNvSpPr>
            <a:spLocks noGrp="1"/>
          </p:cNvSpPr>
          <p:nvPr>
            <p:ph type="sldNum" sz="quarter" idx="12"/>
          </p:nvPr>
        </p:nvSpPr>
        <p:spPr/>
        <p:txBody>
          <a:bodyPr/>
          <a:lstStyle/>
          <a:p>
            <a:fld id="{5F44216D-285E-4743-ADC0-F517FFC76697}" type="slidenum">
              <a:rPr lang="en-US" smtClean="0"/>
              <a:t>‹#›</a:t>
            </a:fld>
            <a:endParaRPr lang="en-US" dirty="0"/>
          </a:p>
        </p:txBody>
      </p:sp>
    </p:spTree>
    <p:extLst>
      <p:ext uri="{BB962C8B-B14F-4D97-AF65-F5344CB8AC3E}">
        <p14:creationId xmlns:p14="http://schemas.microsoft.com/office/powerpoint/2010/main" val="1284014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93013-51BB-4A17-B3BD-969427C676B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E965D238-163E-4CA0-8D72-013A528AF55D}"/>
              </a:ext>
            </a:extLst>
          </p:cNvPr>
          <p:cNvSpPr>
            <a:spLocks noGrp="1"/>
          </p:cNvSpPr>
          <p:nvPr>
            <p:ph type="body" idx="1"/>
          </p:nvPr>
        </p:nvSpPr>
        <p:spPr>
          <a:xfrm>
            <a:off x="839789" y="1681164"/>
            <a:ext cx="5157787" cy="823912"/>
          </a:xfrm>
          <a:prstGeom prst="rect">
            <a:avLst/>
          </a:prstGeom>
        </p:spPr>
        <p:txBody>
          <a:bodyPr anchor="b"/>
          <a:lstStyle>
            <a:lvl1pPr marL="0" indent="0">
              <a:buNone/>
              <a:defRPr sz="2400" b="1"/>
            </a:lvl1pPr>
            <a:lvl2pPr marL="457196" indent="0">
              <a:buNone/>
              <a:defRPr sz="2000" b="1"/>
            </a:lvl2pPr>
            <a:lvl3pPr marL="914391" indent="0">
              <a:buNone/>
              <a:defRPr sz="1800" b="1"/>
            </a:lvl3pPr>
            <a:lvl4pPr marL="1371587" indent="0">
              <a:buNone/>
              <a:defRPr sz="1600" b="1"/>
            </a:lvl4pPr>
            <a:lvl5pPr marL="1828783" indent="0">
              <a:buNone/>
              <a:defRPr sz="1600" b="1"/>
            </a:lvl5pPr>
            <a:lvl6pPr marL="2285978" indent="0">
              <a:buNone/>
              <a:defRPr sz="1600" b="1"/>
            </a:lvl6pPr>
            <a:lvl7pPr marL="2743174" indent="0">
              <a:buNone/>
              <a:defRPr sz="1600" b="1"/>
            </a:lvl7pPr>
            <a:lvl8pPr marL="3200370" indent="0">
              <a:buNone/>
              <a:defRPr sz="1600" b="1"/>
            </a:lvl8pPr>
            <a:lvl9pPr marL="3657565"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974BFD3-F57E-442B-B0D6-44B28B98ABBA}"/>
              </a:ext>
            </a:extLst>
          </p:cNvPr>
          <p:cNvSpPr>
            <a:spLocks noGrp="1"/>
          </p:cNvSpPr>
          <p:nvPr>
            <p:ph sz="half" idx="2"/>
          </p:nvPr>
        </p:nvSpPr>
        <p:spPr>
          <a:xfrm>
            <a:off x="839789"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6C678E-A9F6-402F-AB68-0001BA3C2376}"/>
              </a:ext>
            </a:extLst>
          </p:cNvPr>
          <p:cNvSpPr>
            <a:spLocks noGrp="1"/>
          </p:cNvSpPr>
          <p:nvPr>
            <p:ph type="body" sz="quarter" idx="3"/>
          </p:nvPr>
        </p:nvSpPr>
        <p:spPr>
          <a:xfrm>
            <a:off x="6172201" y="1681164"/>
            <a:ext cx="5183188" cy="823912"/>
          </a:xfrm>
          <a:prstGeom prst="rect">
            <a:avLst/>
          </a:prstGeom>
        </p:spPr>
        <p:txBody>
          <a:bodyPr anchor="b"/>
          <a:lstStyle>
            <a:lvl1pPr marL="0" indent="0">
              <a:buNone/>
              <a:defRPr sz="2400" b="1"/>
            </a:lvl1pPr>
            <a:lvl2pPr marL="457196" indent="0">
              <a:buNone/>
              <a:defRPr sz="2000" b="1"/>
            </a:lvl2pPr>
            <a:lvl3pPr marL="914391" indent="0">
              <a:buNone/>
              <a:defRPr sz="1800" b="1"/>
            </a:lvl3pPr>
            <a:lvl4pPr marL="1371587" indent="0">
              <a:buNone/>
              <a:defRPr sz="1600" b="1"/>
            </a:lvl4pPr>
            <a:lvl5pPr marL="1828783" indent="0">
              <a:buNone/>
              <a:defRPr sz="1600" b="1"/>
            </a:lvl5pPr>
            <a:lvl6pPr marL="2285978" indent="0">
              <a:buNone/>
              <a:defRPr sz="1600" b="1"/>
            </a:lvl6pPr>
            <a:lvl7pPr marL="2743174" indent="0">
              <a:buNone/>
              <a:defRPr sz="1600" b="1"/>
            </a:lvl7pPr>
            <a:lvl8pPr marL="3200370" indent="0">
              <a:buNone/>
              <a:defRPr sz="1600" b="1"/>
            </a:lvl8pPr>
            <a:lvl9pPr marL="3657565"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AC1CE1F-0133-4A8E-9510-3927C275ADB7}"/>
              </a:ext>
            </a:extLst>
          </p:cNvPr>
          <p:cNvSpPr>
            <a:spLocks noGrp="1"/>
          </p:cNvSpPr>
          <p:nvPr>
            <p:ph sz="quarter" idx="4"/>
          </p:nvPr>
        </p:nvSpPr>
        <p:spPr>
          <a:xfrm>
            <a:off x="6172201"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A812791-1A66-47A2-B8AB-CF2C8494CA0A}"/>
              </a:ext>
            </a:extLst>
          </p:cNvPr>
          <p:cNvSpPr>
            <a:spLocks noGrp="1"/>
          </p:cNvSpPr>
          <p:nvPr>
            <p:ph type="dt" sz="half" idx="10"/>
          </p:nvPr>
        </p:nvSpPr>
        <p:spPr/>
        <p:txBody>
          <a:bodyPr/>
          <a:lstStyle/>
          <a:p>
            <a:fld id="{703E2F8D-62B3-48AF-BAF5-944399905ED0}" type="datetimeFigureOut">
              <a:rPr lang="en-US" smtClean="0"/>
              <a:t>9/17/2024</a:t>
            </a:fld>
            <a:endParaRPr lang="en-US" dirty="0"/>
          </a:p>
        </p:txBody>
      </p:sp>
      <p:sp>
        <p:nvSpPr>
          <p:cNvPr id="8" name="Footer Placeholder 7">
            <a:extLst>
              <a:ext uri="{FF2B5EF4-FFF2-40B4-BE49-F238E27FC236}">
                <a16:creationId xmlns:a16="http://schemas.microsoft.com/office/drawing/2014/main" id="{4433D370-BE25-4CF9-8D18-A8B0D6286AC1}"/>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CFF9EFB-2082-4B18-8532-2E058DF98F6F}"/>
              </a:ext>
            </a:extLst>
          </p:cNvPr>
          <p:cNvSpPr>
            <a:spLocks noGrp="1"/>
          </p:cNvSpPr>
          <p:nvPr>
            <p:ph type="sldNum" sz="quarter" idx="12"/>
          </p:nvPr>
        </p:nvSpPr>
        <p:spPr/>
        <p:txBody>
          <a:bodyPr/>
          <a:lstStyle/>
          <a:p>
            <a:fld id="{5F44216D-285E-4743-ADC0-F517FFC76697}" type="slidenum">
              <a:rPr lang="en-US" smtClean="0"/>
              <a:t>‹#›</a:t>
            </a:fld>
            <a:endParaRPr lang="en-US" dirty="0"/>
          </a:p>
        </p:txBody>
      </p:sp>
    </p:spTree>
    <p:extLst>
      <p:ext uri="{BB962C8B-B14F-4D97-AF65-F5344CB8AC3E}">
        <p14:creationId xmlns:p14="http://schemas.microsoft.com/office/powerpoint/2010/main" val="3793323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A482C-C319-43FD-93FF-980D21E2E196}"/>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203A496-9194-4AF3-A700-304E648B30AF}"/>
              </a:ext>
            </a:extLst>
          </p:cNvPr>
          <p:cNvSpPr>
            <a:spLocks noGrp="1"/>
          </p:cNvSpPr>
          <p:nvPr>
            <p:ph type="dt" sz="half" idx="10"/>
          </p:nvPr>
        </p:nvSpPr>
        <p:spPr/>
        <p:txBody>
          <a:bodyPr/>
          <a:lstStyle/>
          <a:p>
            <a:fld id="{703E2F8D-62B3-48AF-BAF5-944399905ED0}" type="datetimeFigureOut">
              <a:rPr lang="en-US" smtClean="0"/>
              <a:t>9/17/2024</a:t>
            </a:fld>
            <a:endParaRPr lang="en-US" dirty="0"/>
          </a:p>
        </p:txBody>
      </p:sp>
      <p:sp>
        <p:nvSpPr>
          <p:cNvPr id="4" name="Footer Placeholder 3">
            <a:extLst>
              <a:ext uri="{FF2B5EF4-FFF2-40B4-BE49-F238E27FC236}">
                <a16:creationId xmlns:a16="http://schemas.microsoft.com/office/drawing/2014/main" id="{5303CEB3-10DB-4C6B-B786-6EA61FEAF4ED}"/>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E36A844B-2D32-4E86-8B10-61DBDBE59C29}"/>
              </a:ext>
            </a:extLst>
          </p:cNvPr>
          <p:cNvSpPr>
            <a:spLocks noGrp="1"/>
          </p:cNvSpPr>
          <p:nvPr>
            <p:ph type="sldNum" sz="quarter" idx="12"/>
          </p:nvPr>
        </p:nvSpPr>
        <p:spPr/>
        <p:txBody>
          <a:bodyPr/>
          <a:lstStyle/>
          <a:p>
            <a:fld id="{5F44216D-285E-4743-ADC0-F517FFC76697}" type="slidenum">
              <a:rPr lang="en-US" smtClean="0"/>
              <a:t>‹#›</a:t>
            </a:fld>
            <a:endParaRPr lang="en-US" dirty="0"/>
          </a:p>
        </p:txBody>
      </p:sp>
    </p:spTree>
    <p:extLst>
      <p:ext uri="{BB962C8B-B14F-4D97-AF65-F5344CB8AC3E}">
        <p14:creationId xmlns:p14="http://schemas.microsoft.com/office/powerpoint/2010/main" val="39837425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121782B-EB6A-4988-856E-D6637A15B30A}"/>
              </a:ext>
            </a:extLst>
          </p:cNvPr>
          <p:cNvSpPr>
            <a:spLocks noGrp="1"/>
          </p:cNvSpPr>
          <p:nvPr>
            <p:ph type="dt" sz="half" idx="10"/>
          </p:nvPr>
        </p:nvSpPr>
        <p:spPr/>
        <p:txBody>
          <a:bodyPr/>
          <a:lstStyle/>
          <a:p>
            <a:fld id="{703E2F8D-62B3-48AF-BAF5-944399905ED0}" type="datetimeFigureOut">
              <a:rPr lang="en-US" smtClean="0"/>
              <a:t>9/17/2024</a:t>
            </a:fld>
            <a:endParaRPr lang="en-US" dirty="0"/>
          </a:p>
        </p:txBody>
      </p:sp>
      <p:sp>
        <p:nvSpPr>
          <p:cNvPr id="3" name="Footer Placeholder 2">
            <a:extLst>
              <a:ext uri="{FF2B5EF4-FFF2-40B4-BE49-F238E27FC236}">
                <a16:creationId xmlns:a16="http://schemas.microsoft.com/office/drawing/2014/main" id="{161005B5-4499-443A-AEC7-4504692A5F99}"/>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275E9E49-7000-42FC-9389-8FC847AA8505}"/>
              </a:ext>
            </a:extLst>
          </p:cNvPr>
          <p:cNvSpPr>
            <a:spLocks noGrp="1"/>
          </p:cNvSpPr>
          <p:nvPr>
            <p:ph type="sldNum" sz="quarter" idx="12"/>
          </p:nvPr>
        </p:nvSpPr>
        <p:spPr/>
        <p:txBody>
          <a:bodyPr/>
          <a:lstStyle/>
          <a:p>
            <a:fld id="{5F44216D-285E-4743-ADC0-F517FFC76697}" type="slidenum">
              <a:rPr lang="en-US" smtClean="0"/>
              <a:t>‹#›</a:t>
            </a:fld>
            <a:endParaRPr lang="en-US" dirty="0"/>
          </a:p>
        </p:txBody>
      </p:sp>
    </p:spTree>
    <p:extLst>
      <p:ext uri="{BB962C8B-B14F-4D97-AF65-F5344CB8AC3E}">
        <p14:creationId xmlns:p14="http://schemas.microsoft.com/office/powerpoint/2010/main" val="21830660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EFE04-76D2-4EE9-82B4-6CF8BDAEF1A2}"/>
              </a:ext>
            </a:extLst>
          </p:cNvPr>
          <p:cNvSpPr>
            <a:spLocks noGrp="1"/>
          </p:cNvSpPr>
          <p:nvPr>
            <p:ph type="title"/>
          </p:nvPr>
        </p:nvSpPr>
        <p:spPr>
          <a:xfrm>
            <a:off x="839789"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C0215A4-C64A-4FDE-8E67-809F9ECFC281}"/>
              </a:ext>
            </a:extLst>
          </p:cNvPr>
          <p:cNvSpPr>
            <a:spLocks noGrp="1"/>
          </p:cNvSpPr>
          <p:nvPr>
            <p:ph idx="1"/>
          </p:nvPr>
        </p:nvSpPr>
        <p:spPr>
          <a:xfrm>
            <a:off x="5183189" y="987426"/>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0899654-FEE0-4F7C-9F7E-E61364191555}"/>
              </a:ext>
            </a:extLst>
          </p:cNvPr>
          <p:cNvSpPr>
            <a:spLocks noGrp="1"/>
          </p:cNvSpPr>
          <p:nvPr>
            <p:ph type="body" sz="half" idx="2"/>
          </p:nvPr>
        </p:nvSpPr>
        <p:spPr>
          <a:xfrm>
            <a:off x="839789" y="2057401"/>
            <a:ext cx="3932237" cy="3811588"/>
          </a:xfrm>
          <a:prstGeom prst="rect">
            <a:avLst/>
          </a:prstGeom>
        </p:spPr>
        <p:txBody>
          <a:bodyPr/>
          <a:lstStyle>
            <a:lvl1pPr marL="0" indent="0">
              <a:buNone/>
              <a:defRPr sz="1600"/>
            </a:lvl1pPr>
            <a:lvl2pPr marL="457196" indent="0">
              <a:buNone/>
              <a:defRPr sz="1400"/>
            </a:lvl2pPr>
            <a:lvl3pPr marL="914391" indent="0">
              <a:buNone/>
              <a:defRPr sz="1200"/>
            </a:lvl3pPr>
            <a:lvl4pPr marL="1371587" indent="0">
              <a:buNone/>
              <a:defRPr sz="1000"/>
            </a:lvl4pPr>
            <a:lvl5pPr marL="1828783" indent="0">
              <a:buNone/>
              <a:defRPr sz="1000"/>
            </a:lvl5pPr>
            <a:lvl6pPr marL="2285978" indent="0">
              <a:buNone/>
              <a:defRPr sz="1000"/>
            </a:lvl6pPr>
            <a:lvl7pPr marL="2743174" indent="0">
              <a:buNone/>
              <a:defRPr sz="1000"/>
            </a:lvl7pPr>
            <a:lvl8pPr marL="3200370" indent="0">
              <a:buNone/>
              <a:defRPr sz="1000"/>
            </a:lvl8pPr>
            <a:lvl9pPr marL="3657565"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0672D7-560C-46F5-B38A-5864AF61BD82}"/>
              </a:ext>
            </a:extLst>
          </p:cNvPr>
          <p:cNvSpPr>
            <a:spLocks noGrp="1"/>
          </p:cNvSpPr>
          <p:nvPr>
            <p:ph type="dt" sz="half" idx="10"/>
          </p:nvPr>
        </p:nvSpPr>
        <p:spPr/>
        <p:txBody>
          <a:bodyPr/>
          <a:lstStyle/>
          <a:p>
            <a:fld id="{703E2F8D-62B3-48AF-BAF5-944399905ED0}" type="datetimeFigureOut">
              <a:rPr lang="en-US" smtClean="0"/>
              <a:t>9/17/2024</a:t>
            </a:fld>
            <a:endParaRPr lang="en-US" dirty="0"/>
          </a:p>
        </p:txBody>
      </p:sp>
      <p:sp>
        <p:nvSpPr>
          <p:cNvPr id="6" name="Footer Placeholder 5">
            <a:extLst>
              <a:ext uri="{FF2B5EF4-FFF2-40B4-BE49-F238E27FC236}">
                <a16:creationId xmlns:a16="http://schemas.microsoft.com/office/drawing/2014/main" id="{83333971-AB39-461C-BCDD-6F82E9DF4F5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B7E7803C-62B5-41B0-9BE1-73F066620140}"/>
              </a:ext>
            </a:extLst>
          </p:cNvPr>
          <p:cNvSpPr>
            <a:spLocks noGrp="1"/>
          </p:cNvSpPr>
          <p:nvPr>
            <p:ph type="sldNum" sz="quarter" idx="12"/>
          </p:nvPr>
        </p:nvSpPr>
        <p:spPr/>
        <p:txBody>
          <a:bodyPr/>
          <a:lstStyle/>
          <a:p>
            <a:fld id="{5F44216D-285E-4743-ADC0-F517FFC76697}" type="slidenum">
              <a:rPr lang="en-US" smtClean="0"/>
              <a:t>‹#›</a:t>
            </a:fld>
            <a:endParaRPr lang="en-US" dirty="0"/>
          </a:p>
        </p:txBody>
      </p:sp>
    </p:spTree>
    <p:extLst>
      <p:ext uri="{BB962C8B-B14F-4D97-AF65-F5344CB8AC3E}">
        <p14:creationId xmlns:p14="http://schemas.microsoft.com/office/powerpoint/2010/main" val="2630835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38DD69-FB8A-4188-BFE4-CBF509E5E18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7815C50-137C-4155-8543-556E7E213F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C6A1DE-66DD-40F1-896C-01B693106E56}"/>
              </a:ext>
            </a:extLst>
          </p:cNvPr>
          <p:cNvSpPr>
            <a:spLocks noGrp="1"/>
          </p:cNvSpPr>
          <p:nvPr>
            <p:ph type="dt" sz="half" idx="2"/>
          </p:nvPr>
        </p:nvSpPr>
        <p:spPr>
          <a:xfrm>
            <a:off x="838200" y="6356351"/>
            <a:ext cx="2743201"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3E2F8D-62B3-48AF-BAF5-944399905ED0}" type="datetimeFigureOut">
              <a:rPr lang="en-US" smtClean="0"/>
              <a:t>9/17/2024</a:t>
            </a:fld>
            <a:endParaRPr lang="en-US" dirty="0"/>
          </a:p>
        </p:txBody>
      </p:sp>
      <p:sp>
        <p:nvSpPr>
          <p:cNvPr id="5" name="Footer Placeholder 4">
            <a:extLst>
              <a:ext uri="{FF2B5EF4-FFF2-40B4-BE49-F238E27FC236}">
                <a16:creationId xmlns:a16="http://schemas.microsoft.com/office/drawing/2014/main" id="{E07912B1-2F8B-49C2-9253-FDAAEF5D9451}"/>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743CF23-BB91-472C-8560-11C5F5282E38}"/>
              </a:ext>
            </a:extLst>
          </p:cNvPr>
          <p:cNvSpPr>
            <a:spLocks noGrp="1"/>
          </p:cNvSpPr>
          <p:nvPr>
            <p:ph type="sldNum" sz="quarter" idx="4"/>
          </p:nvPr>
        </p:nvSpPr>
        <p:spPr>
          <a:xfrm>
            <a:off x="8610600" y="6356351"/>
            <a:ext cx="2743201"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44216D-285E-4743-ADC0-F517FFC76697}" type="slidenum">
              <a:rPr lang="en-US" smtClean="0"/>
              <a:t>‹#›</a:t>
            </a:fld>
            <a:endParaRPr lang="en-US" dirty="0"/>
          </a:p>
        </p:txBody>
      </p:sp>
    </p:spTree>
    <p:extLst>
      <p:ext uri="{BB962C8B-B14F-4D97-AF65-F5344CB8AC3E}">
        <p14:creationId xmlns:p14="http://schemas.microsoft.com/office/powerpoint/2010/main" val="6829154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1" r:id="rId13"/>
    <p:sldLayoutId id="2147483662" r:id="rId14"/>
    <p:sldLayoutId id="2147483663" r:id="rId15"/>
  </p:sldLayoutIdLst>
  <p:txStyles>
    <p:titleStyle>
      <a:lvl1pPr algn="l" defTabSz="91439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8" indent="-228598" algn="l" defTabSz="91439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93" indent="-228598" algn="l" defTabSz="91439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89" indent="-228598" algn="l" defTabSz="91439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85"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80"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76"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72"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67"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63"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91" rtl="0" eaLnBrk="1" latinLnBrk="0" hangingPunct="1">
        <a:defRPr sz="1800" kern="1200">
          <a:solidFill>
            <a:schemeClr val="tx1"/>
          </a:solidFill>
          <a:latin typeface="+mn-lt"/>
          <a:ea typeface="+mn-ea"/>
          <a:cs typeface="+mn-cs"/>
        </a:defRPr>
      </a:lvl1pPr>
      <a:lvl2pPr marL="457196" algn="l" defTabSz="914391" rtl="0" eaLnBrk="1" latinLnBrk="0" hangingPunct="1">
        <a:defRPr sz="1800" kern="1200">
          <a:solidFill>
            <a:schemeClr val="tx1"/>
          </a:solidFill>
          <a:latin typeface="+mn-lt"/>
          <a:ea typeface="+mn-ea"/>
          <a:cs typeface="+mn-cs"/>
        </a:defRPr>
      </a:lvl2pPr>
      <a:lvl3pPr marL="914391" algn="l" defTabSz="914391" rtl="0" eaLnBrk="1" latinLnBrk="0" hangingPunct="1">
        <a:defRPr sz="1800" kern="1200">
          <a:solidFill>
            <a:schemeClr val="tx1"/>
          </a:solidFill>
          <a:latin typeface="+mn-lt"/>
          <a:ea typeface="+mn-ea"/>
          <a:cs typeface="+mn-cs"/>
        </a:defRPr>
      </a:lvl3pPr>
      <a:lvl4pPr marL="1371587" algn="l" defTabSz="914391" rtl="0" eaLnBrk="1" latinLnBrk="0" hangingPunct="1">
        <a:defRPr sz="1800" kern="1200">
          <a:solidFill>
            <a:schemeClr val="tx1"/>
          </a:solidFill>
          <a:latin typeface="+mn-lt"/>
          <a:ea typeface="+mn-ea"/>
          <a:cs typeface="+mn-cs"/>
        </a:defRPr>
      </a:lvl4pPr>
      <a:lvl5pPr marL="1828783" algn="l" defTabSz="914391" rtl="0" eaLnBrk="1" latinLnBrk="0" hangingPunct="1">
        <a:defRPr sz="1800" kern="1200">
          <a:solidFill>
            <a:schemeClr val="tx1"/>
          </a:solidFill>
          <a:latin typeface="+mn-lt"/>
          <a:ea typeface="+mn-ea"/>
          <a:cs typeface="+mn-cs"/>
        </a:defRPr>
      </a:lvl5pPr>
      <a:lvl6pPr marL="2285978" algn="l" defTabSz="914391" rtl="0" eaLnBrk="1" latinLnBrk="0" hangingPunct="1">
        <a:defRPr sz="1800" kern="1200">
          <a:solidFill>
            <a:schemeClr val="tx1"/>
          </a:solidFill>
          <a:latin typeface="+mn-lt"/>
          <a:ea typeface="+mn-ea"/>
          <a:cs typeface="+mn-cs"/>
        </a:defRPr>
      </a:lvl6pPr>
      <a:lvl7pPr marL="2743174" algn="l" defTabSz="914391" rtl="0" eaLnBrk="1" latinLnBrk="0" hangingPunct="1">
        <a:defRPr sz="1800" kern="1200">
          <a:solidFill>
            <a:schemeClr val="tx1"/>
          </a:solidFill>
          <a:latin typeface="+mn-lt"/>
          <a:ea typeface="+mn-ea"/>
          <a:cs typeface="+mn-cs"/>
        </a:defRPr>
      </a:lvl7pPr>
      <a:lvl8pPr marL="3200370" algn="l" defTabSz="914391" rtl="0" eaLnBrk="1" latinLnBrk="0" hangingPunct="1">
        <a:defRPr sz="1800" kern="1200">
          <a:solidFill>
            <a:schemeClr val="tx1"/>
          </a:solidFill>
          <a:latin typeface="+mn-lt"/>
          <a:ea typeface="+mn-ea"/>
          <a:cs typeface="+mn-cs"/>
        </a:defRPr>
      </a:lvl8pPr>
      <a:lvl9pPr marL="3657565" algn="l" defTabSz="914391"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www.forbes.com/sites/lanceeliot/2023/08/12/prompt-engineering-solves-riddle-of-show-me-versus-tell-me-as-choice-of-best-in-class-prompting-technique-for-generative-ai/"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hyperlink" Target="https://computationalcreativity.net/iccc23/papers/ICCC-2023_paper_90.pdf" TargetMode="External"/><Relationship Id="rId2" Type="http://schemas.openxmlformats.org/officeDocument/2006/relationships/hyperlink" Target="https://arxiv.org/pdf/2309.03409"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4.xml"/><Relationship Id="rId6" Type="http://schemas.openxmlformats.org/officeDocument/2006/relationships/hyperlink" Target="https://computationalcreativity.net/iccc23/papers/ICCC-2023_paper_89.pdf" TargetMode="External"/><Relationship Id="rId5" Type="http://schemas.openxmlformats.org/officeDocument/2006/relationships/image" Target="../media/image11.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hyperlink" Target="https://arxiv.org/abs/2206.07550" TargetMode="External"/><Relationship Id="rId2" Type="http://schemas.openxmlformats.org/officeDocument/2006/relationships/image" Target="../media/image12.jpeg"/><Relationship Id="rId1" Type="http://schemas.openxmlformats.org/officeDocument/2006/relationships/slideLayout" Target="../slideLayouts/slideLayout4.xml"/><Relationship Id="rId5" Type="http://schemas.openxmlformats.org/officeDocument/2006/relationships/hyperlink" Target="http://mediamanagersclub.org/personality-types-world%E2%80%99s-most-powerful-celebrities-analyzing-their-twitter-stream-content" TargetMode="External"/><Relationship Id="rId4" Type="http://schemas.openxmlformats.org/officeDocument/2006/relationships/image" Target="../media/image13.png"/></Relationships>
</file>

<file path=ppt/slides/_rels/slide26.xml.rels><?xml version="1.0" encoding="UTF-8" standalone="yes"?>
<Relationships xmlns="http://schemas.openxmlformats.org/package/2006/relationships"><Relationship Id="rId3" Type="http://schemas.openxmlformats.org/officeDocument/2006/relationships/hyperlink" Target="https://arxiv.org/abs/2305.02547" TargetMode="External"/><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image" Target="../media/image16.png"/><Relationship Id="rId1" Type="http://schemas.openxmlformats.org/officeDocument/2006/relationships/slideLayout" Target="../slideLayouts/slideLayout4.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slideLayout" Target="../slideLayouts/slideLayout4.xml"/><Relationship Id="rId1" Type="http://schemas.openxmlformats.org/officeDocument/2006/relationships/video" Target="https://www.youtube.com/embed/HK6y8DAPN_0?feature=oembed" TargetMode="Externa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AAF10-967A-2CF6-8A28-67C6D78E7CF1}"/>
              </a:ext>
            </a:extLst>
          </p:cNvPr>
          <p:cNvSpPr>
            <a:spLocks noGrp="1"/>
          </p:cNvSpPr>
          <p:nvPr>
            <p:ph type="title"/>
          </p:nvPr>
        </p:nvSpPr>
        <p:spPr>
          <a:xfrm>
            <a:off x="1087031" y="1988289"/>
            <a:ext cx="10515600" cy="1669312"/>
          </a:xfrm>
        </p:spPr>
        <p:txBody>
          <a:bodyPr>
            <a:normAutofit/>
          </a:bodyPr>
          <a:lstStyle/>
          <a:p>
            <a:r>
              <a:rPr lang="en-GB" dirty="0"/>
              <a:t>How to interact with AI?</a:t>
            </a:r>
          </a:p>
        </p:txBody>
      </p:sp>
      <p:sp>
        <p:nvSpPr>
          <p:cNvPr id="6" name="Text Placeholder 5">
            <a:extLst>
              <a:ext uri="{FF2B5EF4-FFF2-40B4-BE49-F238E27FC236}">
                <a16:creationId xmlns:a16="http://schemas.microsoft.com/office/drawing/2014/main" id="{B7BD05C5-A9E7-171F-0ED0-7522DAE18ED3}"/>
              </a:ext>
            </a:extLst>
          </p:cNvPr>
          <p:cNvSpPr>
            <a:spLocks noGrp="1"/>
          </p:cNvSpPr>
          <p:nvPr>
            <p:ph type="body" idx="1"/>
          </p:nvPr>
        </p:nvSpPr>
        <p:spPr>
          <a:xfrm>
            <a:off x="1139323" y="4763023"/>
            <a:ext cx="10515600" cy="1500187"/>
          </a:xfrm>
        </p:spPr>
        <p:txBody>
          <a:bodyPr/>
          <a:lstStyle/>
          <a:p>
            <a:endParaRPr lang="pt-BR" dirty="0"/>
          </a:p>
          <a:p>
            <a:endParaRPr lang="pt-BR" dirty="0"/>
          </a:p>
          <a:p>
            <a:r>
              <a:rPr lang="pt-BR"/>
              <a:t>Fabrício Góes / Marco Volpe</a:t>
            </a:r>
            <a:endParaRPr lang="en-GB" dirty="0"/>
          </a:p>
        </p:txBody>
      </p:sp>
      <p:pic>
        <p:nvPicPr>
          <p:cNvPr id="5" name="Picture 4">
            <a:extLst>
              <a:ext uri="{FF2B5EF4-FFF2-40B4-BE49-F238E27FC236}">
                <a16:creationId xmlns:a16="http://schemas.microsoft.com/office/drawing/2014/main" id="{479DCA19-E6B1-1918-0D4F-7100C1D9915E}"/>
              </a:ext>
            </a:extLst>
          </p:cNvPr>
          <p:cNvPicPr>
            <a:picLocks noChangeAspect="1"/>
          </p:cNvPicPr>
          <p:nvPr/>
        </p:nvPicPr>
        <p:blipFill>
          <a:blip r:embed="rId2"/>
          <a:stretch>
            <a:fillRect/>
          </a:stretch>
        </p:blipFill>
        <p:spPr>
          <a:xfrm>
            <a:off x="0" y="0"/>
            <a:ext cx="6535062" cy="895475"/>
          </a:xfrm>
          <a:prstGeom prst="rect">
            <a:avLst/>
          </a:prstGeom>
        </p:spPr>
      </p:pic>
      <p:sp>
        <p:nvSpPr>
          <p:cNvPr id="3" name="Subtitle 4">
            <a:extLst>
              <a:ext uri="{FF2B5EF4-FFF2-40B4-BE49-F238E27FC236}">
                <a16:creationId xmlns:a16="http://schemas.microsoft.com/office/drawing/2014/main" id="{01802A2A-9A72-24F5-80CF-34ADDE099BF6}"/>
              </a:ext>
            </a:extLst>
          </p:cNvPr>
          <p:cNvSpPr txBox="1">
            <a:spLocks/>
          </p:cNvSpPr>
          <p:nvPr/>
        </p:nvSpPr>
        <p:spPr>
          <a:xfrm>
            <a:off x="1139323" y="3691277"/>
            <a:ext cx="4938397" cy="1208087"/>
          </a:xfrm>
          <a:prstGeom prst="rect">
            <a:avLst/>
          </a:prstGeom>
        </p:spPr>
        <p:txBody>
          <a:bodyPr vert="horz" lIns="91440" tIns="45720" rIns="91440" bIns="45720" rtlCol="0">
            <a:normAutofit/>
          </a:bodyPr>
          <a:lstStyle>
            <a:lvl1pPr marL="228598" indent="-228598" algn="l" defTabSz="914391"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93" indent="-228598" algn="l" defTabSz="914391"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89" indent="-228598" algn="l" defTabSz="914391"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85"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80"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76"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72"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67"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63" indent="-228598" algn="l" defTabSz="914391"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3200" dirty="0">
                <a:latin typeface="Segoe UI" panose="020B0502040204020203" pitchFamily="34" charset="0"/>
                <a:cs typeface="Segoe UI" panose="020B0502040204020203" pitchFamily="34" charset="0"/>
              </a:rPr>
              <a:t>Prompt engineering</a:t>
            </a:r>
          </a:p>
        </p:txBody>
      </p:sp>
      <p:cxnSp>
        <p:nvCxnSpPr>
          <p:cNvPr id="7" name="Straight Connector 6">
            <a:extLst>
              <a:ext uri="{FF2B5EF4-FFF2-40B4-BE49-F238E27FC236}">
                <a16:creationId xmlns:a16="http://schemas.microsoft.com/office/drawing/2014/main" id="{B85EA128-E57E-70F6-7E6F-19A09A9725EE}"/>
              </a:ext>
            </a:extLst>
          </p:cNvPr>
          <p:cNvCxnSpPr>
            <a:cxnSpLocks/>
          </p:cNvCxnSpPr>
          <p:nvPr/>
        </p:nvCxnSpPr>
        <p:spPr>
          <a:xfrm>
            <a:off x="1087031" y="3647554"/>
            <a:ext cx="8619677"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2370294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GB" b="1" dirty="0"/>
              <a:t>Zero-Shot Prompting: </a:t>
            </a:r>
            <a:r>
              <a:rPr lang="en-GB" dirty="0"/>
              <a:t>no examples provided.</a:t>
            </a:r>
          </a:p>
        </p:txBody>
      </p:sp>
      <p:sp>
        <p:nvSpPr>
          <p:cNvPr id="2" name="Title 1"/>
          <p:cNvSpPr>
            <a:spLocks noGrp="1"/>
          </p:cNvSpPr>
          <p:nvPr>
            <p:ph type="title"/>
          </p:nvPr>
        </p:nvSpPr>
        <p:spPr/>
        <p:txBody>
          <a:bodyPr/>
          <a:lstStyle/>
          <a:p>
            <a:r>
              <a:rPr lang="en-GB" b="1" dirty="0"/>
              <a:t>Provide Examples</a:t>
            </a:r>
          </a:p>
        </p:txBody>
      </p:sp>
      <p:sp>
        <p:nvSpPr>
          <p:cNvPr id="4" name="Rounded Rectangle 3"/>
          <p:cNvSpPr/>
          <p:nvPr/>
        </p:nvSpPr>
        <p:spPr>
          <a:xfrm>
            <a:off x="2710796" y="2957122"/>
            <a:ext cx="6211531" cy="806417"/>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Rate this movie title: “The First Samurai”</a:t>
            </a:r>
            <a:endParaRPr lang="en-GB" b="1" dirty="0">
              <a:solidFill>
                <a:schemeClr val="tx1"/>
              </a:solidFill>
            </a:endParaRPr>
          </a:p>
        </p:txBody>
      </p:sp>
      <p:sp>
        <p:nvSpPr>
          <p:cNvPr id="5" name="Rounded Rectangle 4"/>
          <p:cNvSpPr/>
          <p:nvPr/>
        </p:nvSpPr>
        <p:spPr>
          <a:xfrm>
            <a:off x="3854874" y="4107168"/>
            <a:ext cx="5963380" cy="802867"/>
          </a:xfrm>
          <a:prstGeom prst="round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8/10</a:t>
            </a:r>
          </a:p>
        </p:txBody>
      </p:sp>
      <p:pic>
        <p:nvPicPr>
          <p:cNvPr id="6" name="Picture 2" descr="Robot - Free technology icon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77250" y="4166262"/>
            <a:ext cx="684677" cy="684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Avatar - Free user icon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9270" y="2957122"/>
            <a:ext cx="805868" cy="805868"/>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p:nvPr/>
        </p:nvCxnSpPr>
        <p:spPr>
          <a:xfrm flipH="1">
            <a:off x="7232073" y="3029527"/>
            <a:ext cx="2050472" cy="12561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410919" y="2633956"/>
            <a:ext cx="2226900" cy="646331"/>
          </a:xfrm>
          <a:prstGeom prst="rect">
            <a:avLst/>
          </a:prstGeom>
          <a:noFill/>
        </p:spPr>
        <p:txBody>
          <a:bodyPr wrap="square" rtlCol="0">
            <a:spAutoFit/>
          </a:bodyPr>
          <a:lstStyle/>
          <a:p>
            <a:r>
              <a:rPr lang="en-GB" dirty="0"/>
              <a:t>Is that what </a:t>
            </a:r>
            <a:r>
              <a:rPr lang="en-GB"/>
              <a:t>you were looking </a:t>
            </a:r>
            <a:r>
              <a:rPr lang="en-GB" dirty="0"/>
              <a:t>for?</a:t>
            </a:r>
          </a:p>
        </p:txBody>
      </p:sp>
    </p:spTree>
    <p:extLst>
      <p:ext uri="{BB962C8B-B14F-4D97-AF65-F5344CB8AC3E}">
        <p14:creationId xmlns:p14="http://schemas.microsoft.com/office/powerpoint/2010/main" val="4256598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GB" dirty="0"/>
              <a:t>Few examples (one or more) of movie title rating are provided.</a:t>
            </a:r>
          </a:p>
        </p:txBody>
      </p:sp>
      <p:sp>
        <p:nvSpPr>
          <p:cNvPr id="2" name="Title 1"/>
          <p:cNvSpPr>
            <a:spLocks noGrp="1"/>
          </p:cNvSpPr>
          <p:nvPr>
            <p:ph type="title"/>
          </p:nvPr>
        </p:nvSpPr>
        <p:spPr/>
        <p:txBody>
          <a:bodyPr/>
          <a:lstStyle/>
          <a:p>
            <a:r>
              <a:rPr lang="en-GB" b="1" dirty="0"/>
              <a:t>Few-Shot Prompting</a:t>
            </a:r>
          </a:p>
        </p:txBody>
      </p:sp>
      <p:sp>
        <p:nvSpPr>
          <p:cNvPr id="11" name="Rounded Rectangle 10"/>
          <p:cNvSpPr/>
          <p:nvPr/>
        </p:nvSpPr>
        <p:spPr>
          <a:xfrm>
            <a:off x="2273293" y="1913777"/>
            <a:ext cx="5697690" cy="3914174"/>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Movie Title: "The Lost Dog"</a:t>
            </a:r>
          </a:p>
          <a:p>
            <a:r>
              <a:rPr lang="en-GB" dirty="0">
                <a:solidFill>
                  <a:schemeClr val="tx1"/>
                </a:solidFill>
              </a:rPr>
              <a:t>Rating: </a:t>
            </a:r>
            <a:r>
              <a:rPr lang="en-GB" b="1" dirty="0">
                <a:solidFill>
                  <a:schemeClr val="tx1"/>
                </a:solidFill>
              </a:rPr>
              <a:t>5 </a:t>
            </a:r>
            <a:r>
              <a:rPr lang="en-GB" dirty="0">
                <a:solidFill>
                  <a:schemeClr val="tx1"/>
                </a:solidFill>
              </a:rPr>
              <a:t>out of 5 stars</a:t>
            </a:r>
          </a:p>
          <a:p>
            <a:endParaRPr lang="en-GB" dirty="0">
              <a:solidFill>
                <a:schemeClr val="tx1"/>
              </a:solidFill>
            </a:endParaRPr>
          </a:p>
          <a:p>
            <a:r>
              <a:rPr lang="en-GB" dirty="0">
                <a:solidFill>
                  <a:schemeClr val="tx1"/>
                </a:solidFill>
              </a:rPr>
              <a:t>Movie Title: "The Super Ninja"</a:t>
            </a:r>
          </a:p>
          <a:p>
            <a:r>
              <a:rPr lang="en-GB" dirty="0">
                <a:solidFill>
                  <a:schemeClr val="tx1"/>
                </a:solidFill>
              </a:rPr>
              <a:t>Rating: </a:t>
            </a:r>
            <a:r>
              <a:rPr lang="en-GB" b="1" dirty="0">
                <a:solidFill>
                  <a:schemeClr val="tx1"/>
                </a:solidFill>
              </a:rPr>
              <a:t>1 </a:t>
            </a:r>
            <a:r>
              <a:rPr lang="en-GB" dirty="0">
                <a:solidFill>
                  <a:schemeClr val="tx1"/>
                </a:solidFill>
              </a:rPr>
              <a:t>out of 5 stars</a:t>
            </a:r>
          </a:p>
          <a:p>
            <a:endParaRPr lang="en-GB" dirty="0">
              <a:solidFill>
                <a:schemeClr val="tx1"/>
              </a:solidFill>
            </a:endParaRPr>
          </a:p>
          <a:p>
            <a:r>
              <a:rPr lang="en-GB" dirty="0">
                <a:solidFill>
                  <a:schemeClr val="tx1"/>
                </a:solidFill>
              </a:rPr>
              <a:t>Movie Title: "The Flying Sword"</a:t>
            </a:r>
          </a:p>
          <a:p>
            <a:r>
              <a:rPr lang="en-GB" dirty="0">
                <a:solidFill>
                  <a:schemeClr val="tx1"/>
                </a:solidFill>
              </a:rPr>
              <a:t>Rating: </a:t>
            </a:r>
            <a:r>
              <a:rPr lang="en-GB" b="1" dirty="0">
                <a:solidFill>
                  <a:schemeClr val="tx1"/>
                </a:solidFill>
              </a:rPr>
              <a:t>1</a:t>
            </a:r>
            <a:r>
              <a:rPr lang="en-GB" dirty="0">
                <a:solidFill>
                  <a:schemeClr val="tx1"/>
                </a:solidFill>
              </a:rPr>
              <a:t> out of 5 stars</a:t>
            </a:r>
          </a:p>
          <a:p>
            <a:endParaRPr lang="en-GB" dirty="0">
              <a:solidFill>
                <a:schemeClr val="tx1"/>
              </a:solidFill>
            </a:endParaRPr>
          </a:p>
          <a:p>
            <a:r>
              <a:rPr lang="en-GB" dirty="0">
                <a:solidFill>
                  <a:schemeClr val="tx1"/>
                </a:solidFill>
              </a:rPr>
              <a:t>Movie Title: "Kung Fu Friends"</a:t>
            </a:r>
          </a:p>
          <a:p>
            <a:r>
              <a:rPr lang="en-GB" dirty="0">
                <a:solidFill>
                  <a:schemeClr val="tx1"/>
                </a:solidFill>
              </a:rPr>
              <a:t>Rating: </a:t>
            </a:r>
            <a:r>
              <a:rPr lang="en-GB" b="1" dirty="0">
                <a:solidFill>
                  <a:schemeClr val="tx1"/>
                </a:solidFill>
              </a:rPr>
              <a:t>1</a:t>
            </a:r>
            <a:r>
              <a:rPr lang="en-GB" dirty="0">
                <a:solidFill>
                  <a:schemeClr val="tx1"/>
                </a:solidFill>
              </a:rPr>
              <a:t> out of 5 stars</a:t>
            </a:r>
          </a:p>
          <a:p>
            <a:pPr algn="ctr"/>
            <a:endParaRPr lang="en-GB" dirty="0">
              <a:solidFill>
                <a:schemeClr val="tx1"/>
              </a:solidFill>
            </a:endParaRPr>
          </a:p>
          <a:p>
            <a:r>
              <a:rPr lang="en-GB" dirty="0">
                <a:solidFill>
                  <a:schemeClr val="tx1"/>
                </a:solidFill>
              </a:rPr>
              <a:t>Rate this movie title: “The First Samurai”</a:t>
            </a:r>
            <a:endParaRPr lang="en-GB" b="1" dirty="0">
              <a:solidFill>
                <a:schemeClr val="tx1"/>
              </a:solidFill>
            </a:endParaRPr>
          </a:p>
        </p:txBody>
      </p:sp>
      <p:sp>
        <p:nvSpPr>
          <p:cNvPr id="12" name="Rounded Rectangle 11"/>
          <p:cNvSpPr/>
          <p:nvPr/>
        </p:nvSpPr>
        <p:spPr>
          <a:xfrm>
            <a:off x="3771653" y="5931142"/>
            <a:ext cx="5963380" cy="802867"/>
          </a:xfrm>
          <a:prstGeom prst="round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Rating: 1 out of 5 stars</a:t>
            </a:r>
          </a:p>
        </p:txBody>
      </p:sp>
      <p:pic>
        <p:nvPicPr>
          <p:cNvPr id="13" name="Picture 2" descr="Robot - Free technology icon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4029" y="5990236"/>
            <a:ext cx="684677" cy="6846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Avatar - Free user icon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13612" y="3763539"/>
            <a:ext cx="805868" cy="805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242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GB" dirty="0"/>
              <a:t>Lots of examples of movie title rating are provided.</a:t>
            </a:r>
          </a:p>
        </p:txBody>
      </p:sp>
      <p:sp>
        <p:nvSpPr>
          <p:cNvPr id="2" name="Title 1"/>
          <p:cNvSpPr>
            <a:spLocks noGrp="1"/>
          </p:cNvSpPr>
          <p:nvPr>
            <p:ph type="title"/>
          </p:nvPr>
        </p:nvSpPr>
        <p:spPr/>
        <p:txBody>
          <a:bodyPr/>
          <a:lstStyle/>
          <a:p>
            <a:r>
              <a:rPr lang="en-GB" b="1" dirty="0"/>
              <a:t>Many-Shot Prompting</a:t>
            </a:r>
          </a:p>
        </p:txBody>
      </p:sp>
      <p:sp>
        <p:nvSpPr>
          <p:cNvPr id="11" name="Rounded Rectangle 10"/>
          <p:cNvSpPr/>
          <p:nvPr/>
        </p:nvSpPr>
        <p:spPr>
          <a:xfrm>
            <a:off x="2273293" y="2105859"/>
            <a:ext cx="5078852" cy="314940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Movie Title: "The Lost Dog"</a:t>
            </a:r>
          </a:p>
          <a:p>
            <a:r>
              <a:rPr lang="en-GB" dirty="0">
                <a:solidFill>
                  <a:schemeClr val="tx1"/>
                </a:solidFill>
              </a:rPr>
              <a:t>Rating: 5 out of 5 stars</a:t>
            </a:r>
          </a:p>
          <a:p>
            <a:endParaRPr lang="en-GB" dirty="0">
              <a:solidFill>
                <a:schemeClr val="tx1"/>
              </a:solidFill>
            </a:endParaRPr>
          </a:p>
          <a:p>
            <a:r>
              <a:rPr lang="en-GB" sz="4000" b="1" dirty="0">
                <a:solidFill>
                  <a:schemeClr val="tx1"/>
                </a:solidFill>
              </a:rPr>
              <a:t>…</a:t>
            </a:r>
          </a:p>
          <a:p>
            <a:endParaRPr lang="en-GB" dirty="0">
              <a:solidFill>
                <a:schemeClr val="tx1"/>
              </a:solidFill>
            </a:endParaRPr>
          </a:p>
          <a:p>
            <a:r>
              <a:rPr lang="en-GB" dirty="0">
                <a:solidFill>
                  <a:schemeClr val="tx1"/>
                </a:solidFill>
              </a:rPr>
              <a:t>Movie Title: "Kung Fu Friends"</a:t>
            </a:r>
          </a:p>
          <a:p>
            <a:r>
              <a:rPr lang="en-GB" dirty="0">
                <a:solidFill>
                  <a:schemeClr val="tx1"/>
                </a:solidFill>
              </a:rPr>
              <a:t>Rating: 1 out of 5 stars</a:t>
            </a:r>
          </a:p>
          <a:p>
            <a:pPr algn="ctr"/>
            <a:endParaRPr lang="en-GB" dirty="0">
              <a:solidFill>
                <a:schemeClr val="tx1"/>
              </a:solidFill>
            </a:endParaRPr>
          </a:p>
          <a:p>
            <a:r>
              <a:rPr lang="en-GB" dirty="0">
                <a:solidFill>
                  <a:schemeClr val="tx1"/>
                </a:solidFill>
              </a:rPr>
              <a:t>Rate this movie title: </a:t>
            </a:r>
            <a:r>
              <a:rPr lang="en-GB" b="1" dirty="0">
                <a:solidFill>
                  <a:schemeClr val="tx1"/>
                </a:solidFill>
              </a:rPr>
              <a:t>“The Happy Cat”</a:t>
            </a:r>
          </a:p>
        </p:txBody>
      </p:sp>
      <p:sp>
        <p:nvSpPr>
          <p:cNvPr id="12" name="Rounded Rectangle 11"/>
          <p:cNvSpPr/>
          <p:nvPr/>
        </p:nvSpPr>
        <p:spPr>
          <a:xfrm>
            <a:off x="3771653" y="5493206"/>
            <a:ext cx="5963380" cy="802867"/>
          </a:xfrm>
          <a:prstGeom prst="round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Rating: 4 out of 5 stars</a:t>
            </a:r>
          </a:p>
        </p:txBody>
      </p:sp>
      <p:pic>
        <p:nvPicPr>
          <p:cNvPr id="13" name="Picture 2" descr="Robot - Free technology icon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94029" y="5552300"/>
            <a:ext cx="684677" cy="6846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Avatar - Free user icon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13612" y="3190853"/>
            <a:ext cx="805868" cy="805868"/>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p:cNvCxnSpPr/>
          <p:nvPr/>
        </p:nvCxnSpPr>
        <p:spPr>
          <a:xfrm flipH="1">
            <a:off x="3112655" y="2911307"/>
            <a:ext cx="4812145" cy="5634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8201891" y="2606507"/>
            <a:ext cx="3361713" cy="923330"/>
          </a:xfrm>
          <a:prstGeom prst="rect">
            <a:avLst/>
          </a:prstGeom>
          <a:noFill/>
        </p:spPr>
        <p:txBody>
          <a:bodyPr wrap="square" rtlCol="0">
            <a:spAutoFit/>
          </a:bodyPr>
          <a:lstStyle/>
          <a:p>
            <a:r>
              <a:rPr lang="en-GB" dirty="0"/>
              <a:t>Other </a:t>
            </a:r>
            <a:r>
              <a:rPr lang="en-GB" b="1" dirty="0"/>
              <a:t>examples of movie titles with animals </a:t>
            </a:r>
            <a:r>
              <a:rPr lang="en-GB" dirty="0"/>
              <a:t>added with varying ratings from </a:t>
            </a:r>
            <a:r>
              <a:rPr lang="en-GB" b="1" dirty="0"/>
              <a:t>3 to 5.</a:t>
            </a:r>
          </a:p>
        </p:txBody>
      </p:sp>
    </p:spTree>
    <p:extLst>
      <p:ext uri="{BB962C8B-B14F-4D97-AF65-F5344CB8AC3E}">
        <p14:creationId xmlns:p14="http://schemas.microsoft.com/office/powerpoint/2010/main" val="2717135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dirty="0"/>
              <a:t>Instruction Prompting: Specify the steps</a:t>
            </a:r>
          </a:p>
        </p:txBody>
      </p:sp>
      <p:sp>
        <p:nvSpPr>
          <p:cNvPr id="4" name="Rounded Rectangle 3"/>
          <p:cNvSpPr/>
          <p:nvPr/>
        </p:nvSpPr>
        <p:spPr>
          <a:xfrm>
            <a:off x="1969651" y="1487049"/>
            <a:ext cx="7588235" cy="174686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solidFill>
                  <a:schemeClr val="tx1"/>
                </a:solidFill>
              </a:rPr>
              <a:t>Step 1:</a:t>
            </a:r>
            <a:r>
              <a:rPr lang="en-GB" dirty="0">
                <a:solidFill>
                  <a:schemeClr val="tx1"/>
                </a:solidFill>
              </a:rPr>
              <a:t> Identify the problem.</a:t>
            </a:r>
          </a:p>
          <a:p>
            <a:r>
              <a:rPr lang="en-GB" b="1" dirty="0">
                <a:solidFill>
                  <a:schemeClr val="tx1"/>
                </a:solidFill>
              </a:rPr>
              <a:t>Step 2:</a:t>
            </a:r>
            <a:r>
              <a:rPr lang="en-GB" dirty="0">
                <a:solidFill>
                  <a:schemeClr val="tx1"/>
                </a:solidFill>
              </a:rPr>
              <a:t> Simplify the equation.</a:t>
            </a:r>
          </a:p>
          <a:p>
            <a:r>
              <a:rPr lang="en-GB" b="1" dirty="0">
                <a:solidFill>
                  <a:schemeClr val="tx1"/>
                </a:solidFill>
              </a:rPr>
              <a:t>Step 3:</a:t>
            </a:r>
            <a:r>
              <a:rPr lang="en-GB" dirty="0">
                <a:solidFill>
                  <a:schemeClr val="tx1"/>
                </a:solidFill>
              </a:rPr>
              <a:t> Solve for x.</a:t>
            </a:r>
          </a:p>
          <a:p>
            <a:endParaRPr lang="en-GB" dirty="0">
              <a:solidFill>
                <a:schemeClr val="tx1"/>
              </a:solidFill>
            </a:endParaRPr>
          </a:p>
          <a:p>
            <a:r>
              <a:rPr lang="en-GB" dirty="0">
                <a:solidFill>
                  <a:schemeClr val="tx1"/>
                </a:solidFill>
              </a:rPr>
              <a:t>Solve this equation following the steps: 3x + 5 = 20</a:t>
            </a:r>
            <a:endParaRPr lang="en-GB" b="1" dirty="0">
              <a:solidFill>
                <a:schemeClr val="tx1"/>
              </a:solidFill>
            </a:endParaRPr>
          </a:p>
        </p:txBody>
      </p:sp>
      <p:sp>
        <p:nvSpPr>
          <p:cNvPr id="5" name="Rounded Rectangle 4"/>
          <p:cNvSpPr/>
          <p:nvPr/>
        </p:nvSpPr>
        <p:spPr>
          <a:xfrm>
            <a:off x="2920256" y="3585623"/>
            <a:ext cx="7580906" cy="2689094"/>
          </a:xfrm>
          <a:prstGeom prst="round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Step 1: Identify the problem.</a:t>
            </a:r>
          </a:p>
          <a:p>
            <a:r>
              <a:rPr lang="en-GB" dirty="0">
                <a:solidFill>
                  <a:schemeClr val="tx1"/>
                </a:solidFill>
              </a:rPr>
              <a:t>The problem here is to solve for 'x' in the given equation 3x + 5 = 20.</a:t>
            </a:r>
          </a:p>
          <a:p>
            <a:endParaRPr lang="en-GB" dirty="0">
              <a:solidFill>
                <a:schemeClr val="tx1"/>
              </a:solidFill>
            </a:endParaRPr>
          </a:p>
          <a:p>
            <a:r>
              <a:rPr lang="en-GB" dirty="0">
                <a:solidFill>
                  <a:schemeClr val="tx1"/>
                </a:solidFill>
              </a:rPr>
              <a:t>…</a:t>
            </a:r>
          </a:p>
          <a:p>
            <a:endParaRPr lang="en-GB" dirty="0">
              <a:solidFill>
                <a:schemeClr val="tx1"/>
              </a:solidFill>
            </a:endParaRPr>
          </a:p>
          <a:p>
            <a:r>
              <a:rPr lang="en-GB" dirty="0">
                <a:solidFill>
                  <a:schemeClr val="tx1"/>
                </a:solidFill>
              </a:rPr>
              <a:t>Step 3: ….</a:t>
            </a:r>
          </a:p>
          <a:p>
            <a:endParaRPr lang="en-GB" dirty="0">
              <a:solidFill>
                <a:schemeClr val="tx1"/>
              </a:solidFill>
            </a:endParaRPr>
          </a:p>
          <a:p>
            <a:r>
              <a:rPr lang="en-GB" dirty="0">
                <a:solidFill>
                  <a:schemeClr val="tx1"/>
                </a:solidFill>
              </a:rPr>
              <a:t>So, the solution to the equation 3x + 5 = 20 is </a:t>
            </a:r>
            <a:r>
              <a:rPr lang="en-GB" b="1" dirty="0">
                <a:solidFill>
                  <a:schemeClr val="tx1"/>
                </a:solidFill>
              </a:rPr>
              <a:t>x = 5</a:t>
            </a:r>
            <a:r>
              <a:rPr lang="en-GB" dirty="0">
                <a:solidFill>
                  <a:schemeClr val="tx1"/>
                </a:solidFill>
              </a:rPr>
              <a:t>.</a:t>
            </a:r>
          </a:p>
        </p:txBody>
      </p:sp>
      <p:pic>
        <p:nvPicPr>
          <p:cNvPr id="6" name="Picture 2" descr="Robot - Free technology icon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8927" y="4587831"/>
            <a:ext cx="684677" cy="684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Avatar - Free user icon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5127" y="2051712"/>
            <a:ext cx="805868" cy="805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933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44500" y="1460500"/>
            <a:ext cx="11119104" cy="4478184"/>
          </a:xfrm>
        </p:spPr>
        <p:txBody>
          <a:bodyPr>
            <a:normAutofit/>
          </a:bodyPr>
          <a:lstStyle/>
          <a:p>
            <a:r>
              <a:rPr lang="en-GB" dirty="0"/>
              <a:t>Is it better to </a:t>
            </a:r>
            <a:r>
              <a:rPr lang="en-GB" b="1" dirty="0"/>
              <a:t>show examples </a:t>
            </a:r>
            <a:r>
              <a:rPr lang="en-GB" dirty="0"/>
              <a:t>(few/many-shot prompting) or </a:t>
            </a:r>
            <a:r>
              <a:rPr lang="en-GB" b="1" dirty="0"/>
              <a:t>tell instructions</a:t>
            </a:r>
            <a:r>
              <a:rPr lang="en-GB" dirty="0"/>
              <a:t> (specific steps) to LLMs?</a:t>
            </a:r>
          </a:p>
          <a:p>
            <a:pPr lvl="1"/>
            <a:r>
              <a:rPr lang="en-GB" dirty="0"/>
              <a:t>It depends on the nature of the problem/question</a:t>
            </a:r>
          </a:p>
          <a:p>
            <a:pPr lvl="1"/>
            <a:endParaRPr lang="en-GB" dirty="0"/>
          </a:p>
          <a:p>
            <a:r>
              <a:rPr lang="en-GB" b="1" dirty="0"/>
              <a:t>Show-me</a:t>
            </a:r>
          </a:p>
          <a:p>
            <a:pPr lvl="1"/>
            <a:r>
              <a:rPr lang="en-GB" dirty="0"/>
              <a:t>Generate poetry/lyrics in a certain style</a:t>
            </a:r>
          </a:p>
          <a:p>
            <a:pPr lvl="1"/>
            <a:r>
              <a:rPr lang="en-GB" dirty="0"/>
              <a:t>Generate dialogues for a script</a:t>
            </a:r>
          </a:p>
          <a:p>
            <a:pPr lvl="1"/>
            <a:endParaRPr lang="en-GB" dirty="0"/>
          </a:p>
          <a:p>
            <a:r>
              <a:rPr lang="en-GB" b="1" dirty="0"/>
              <a:t>Tell-me</a:t>
            </a:r>
          </a:p>
          <a:p>
            <a:pPr lvl="1"/>
            <a:r>
              <a:rPr lang="en-GB" dirty="0"/>
              <a:t>Teach the model how to use a tool (provide the documentation with steps)</a:t>
            </a:r>
          </a:p>
          <a:p>
            <a:pPr lvl="1"/>
            <a:r>
              <a:rPr lang="en-GB" dirty="0"/>
              <a:t>Summarize a paper (indicate the required structure of the summary)</a:t>
            </a:r>
          </a:p>
          <a:p>
            <a:pPr lvl="1"/>
            <a:endParaRPr lang="en-GB" dirty="0"/>
          </a:p>
        </p:txBody>
      </p:sp>
      <p:sp>
        <p:nvSpPr>
          <p:cNvPr id="3" name="Title 2"/>
          <p:cNvSpPr>
            <a:spLocks noGrp="1"/>
          </p:cNvSpPr>
          <p:nvPr>
            <p:ph type="title"/>
          </p:nvPr>
        </p:nvSpPr>
        <p:spPr/>
        <p:txBody>
          <a:bodyPr/>
          <a:lstStyle/>
          <a:p>
            <a:r>
              <a:rPr lang="en-GB" dirty="0"/>
              <a:t>Show-me vs. Tell-me</a:t>
            </a:r>
          </a:p>
        </p:txBody>
      </p:sp>
      <p:sp>
        <p:nvSpPr>
          <p:cNvPr id="5" name="TextBox 4"/>
          <p:cNvSpPr txBox="1"/>
          <p:nvPr/>
        </p:nvSpPr>
        <p:spPr>
          <a:xfrm>
            <a:off x="10071237" y="6280727"/>
            <a:ext cx="2023311" cy="369332"/>
          </a:xfrm>
          <a:prstGeom prst="rect">
            <a:avLst/>
          </a:prstGeom>
          <a:noFill/>
        </p:spPr>
        <p:txBody>
          <a:bodyPr wrap="none" rtlCol="0">
            <a:spAutoFit/>
          </a:bodyPr>
          <a:lstStyle/>
          <a:p>
            <a:r>
              <a:rPr lang="en-GB" dirty="0">
                <a:hlinkClick r:id="rId2"/>
              </a:rPr>
              <a:t>(Lance Eliot, 2023)</a:t>
            </a:r>
            <a:endParaRPr lang="en-GB" dirty="0"/>
          </a:p>
        </p:txBody>
      </p:sp>
    </p:spTree>
    <p:extLst>
      <p:ext uri="{BB962C8B-B14F-4D97-AF65-F5344CB8AC3E}">
        <p14:creationId xmlns:p14="http://schemas.microsoft.com/office/powerpoint/2010/main" val="1596620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AAF10-967A-2CF6-8A28-67C6D78E7CF1}"/>
              </a:ext>
            </a:extLst>
          </p:cNvPr>
          <p:cNvSpPr>
            <a:spLocks noGrp="1"/>
          </p:cNvSpPr>
          <p:nvPr>
            <p:ph type="ctrTitle"/>
          </p:nvPr>
        </p:nvSpPr>
        <p:spPr>
          <a:xfrm>
            <a:off x="1116418" y="1919804"/>
            <a:ext cx="9959163" cy="2387600"/>
          </a:xfrm>
        </p:spPr>
        <p:txBody>
          <a:bodyPr/>
          <a:lstStyle/>
          <a:p>
            <a:r>
              <a:rPr lang="en-GB" dirty="0"/>
              <a:t>High-Level Prompt Engineering</a:t>
            </a:r>
          </a:p>
        </p:txBody>
      </p:sp>
      <p:pic>
        <p:nvPicPr>
          <p:cNvPr id="3" name="Picture 2">
            <a:extLst>
              <a:ext uri="{FF2B5EF4-FFF2-40B4-BE49-F238E27FC236}">
                <a16:creationId xmlns:a16="http://schemas.microsoft.com/office/drawing/2014/main" id="{26AFFE93-692E-064B-92A6-2C40C38350D6}"/>
              </a:ext>
            </a:extLst>
          </p:cNvPr>
          <p:cNvPicPr>
            <a:picLocks noChangeAspect="1"/>
          </p:cNvPicPr>
          <p:nvPr/>
        </p:nvPicPr>
        <p:blipFill>
          <a:blip r:embed="rId2"/>
          <a:stretch>
            <a:fillRect/>
          </a:stretch>
        </p:blipFill>
        <p:spPr>
          <a:xfrm>
            <a:off x="0" y="0"/>
            <a:ext cx="6535062" cy="895475"/>
          </a:xfrm>
          <a:prstGeom prst="rect">
            <a:avLst/>
          </a:prstGeom>
        </p:spPr>
      </p:pic>
      <p:cxnSp>
        <p:nvCxnSpPr>
          <p:cNvPr id="4" name="Straight Connector 3">
            <a:extLst>
              <a:ext uri="{FF2B5EF4-FFF2-40B4-BE49-F238E27FC236}">
                <a16:creationId xmlns:a16="http://schemas.microsoft.com/office/drawing/2014/main" id="{6CDF0395-0EEF-74A3-E172-FE0E22EE6D0C}"/>
              </a:ext>
            </a:extLst>
          </p:cNvPr>
          <p:cNvCxnSpPr>
            <a:cxnSpLocks/>
          </p:cNvCxnSpPr>
          <p:nvPr/>
        </p:nvCxnSpPr>
        <p:spPr>
          <a:xfrm>
            <a:off x="1703719" y="4360567"/>
            <a:ext cx="8619677"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330644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59EF88-8807-AACC-2A6E-790147C49255}"/>
              </a:ext>
            </a:extLst>
          </p:cNvPr>
          <p:cNvSpPr>
            <a:spLocks noGrp="1"/>
          </p:cNvSpPr>
          <p:nvPr>
            <p:ph sz="quarter" idx="10"/>
          </p:nvPr>
        </p:nvSpPr>
        <p:spPr>
          <a:xfrm>
            <a:off x="444500" y="1460499"/>
            <a:ext cx="11119104" cy="3674209"/>
          </a:xfrm>
        </p:spPr>
        <p:txBody>
          <a:bodyPr>
            <a:normAutofit/>
          </a:bodyPr>
          <a:lstStyle/>
          <a:p>
            <a:r>
              <a:rPr lang="en-GB" b="1" i="0" dirty="0">
                <a:solidFill>
                  <a:schemeClr val="tx1"/>
                </a:solidFill>
                <a:effectLst/>
                <a:highlight>
                  <a:srgbClr val="FFFFFF"/>
                </a:highlight>
              </a:rPr>
              <a:t>“Take a deep breath</a:t>
            </a:r>
            <a:r>
              <a:rPr lang="en-GB" b="0" i="0" dirty="0">
                <a:solidFill>
                  <a:schemeClr val="tx1"/>
                </a:solidFill>
                <a:effectLst/>
                <a:highlight>
                  <a:srgbClr val="FFFFFF"/>
                </a:highlight>
              </a:rPr>
              <a:t> </a:t>
            </a:r>
            <a:r>
              <a:rPr lang="en-GB" b="0" i="0" dirty="0">
                <a:solidFill>
                  <a:srgbClr val="4D5156"/>
                </a:solidFill>
                <a:effectLst/>
                <a:highlight>
                  <a:srgbClr val="FFFFFF"/>
                </a:highlight>
              </a:rPr>
              <a:t>and work on this problem </a:t>
            </a:r>
            <a:r>
              <a:rPr lang="en-GB" b="1" i="0" dirty="0">
                <a:solidFill>
                  <a:srgbClr val="4D5156"/>
                </a:solidFill>
                <a:effectLst/>
                <a:highlight>
                  <a:srgbClr val="FFFFFF"/>
                </a:highlight>
              </a:rPr>
              <a:t>step-by-step.</a:t>
            </a:r>
            <a:r>
              <a:rPr lang="en-GB" b="0" i="0" dirty="0">
                <a:solidFill>
                  <a:srgbClr val="4D5156"/>
                </a:solidFill>
                <a:effectLst/>
                <a:highlight>
                  <a:srgbClr val="FFFFFF"/>
                </a:highlight>
              </a:rPr>
              <a:t>”</a:t>
            </a:r>
          </a:p>
          <a:p>
            <a:pPr lvl="1"/>
            <a:r>
              <a:rPr lang="en-GB" dirty="0">
                <a:solidFill>
                  <a:srgbClr val="4D5156"/>
                </a:solidFill>
                <a:highlight>
                  <a:srgbClr val="FFFFFF"/>
                </a:highlight>
              </a:rPr>
              <a:t>Google has discovered that using this prompt, ChatGPT would provide better answer (despite it cannot breathe).</a:t>
            </a:r>
            <a:endParaRPr lang="pt-BR" dirty="0"/>
          </a:p>
          <a:p>
            <a:pPr lvl="1"/>
            <a:endParaRPr lang="en-GB" dirty="0"/>
          </a:p>
          <a:p>
            <a:r>
              <a:rPr lang="en-GB" b="1" dirty="0"/>
              <a:t>“Really? Is this the best you can do?”, “I’m so disappointed with you. I hope this time you put effort into it.”, “This is your last chance.”</a:t>
            </a:r>
          </a:p>
          <a:p>
            <a:pPr lvl="1"/>
            <a:r>
              <a:rPr lang="en-GB" dirty="0"/>
              <a:t>We discovered that pushing ChatGPT, it can provide more creative answers for the Alternative Uses Creativity (AUT) test.</a:t>
            </a:r>
          </a:p>
        </p:txBody>
      </p:sp>
      <p:sp>
        <p:nvSpPr>
          <p:cNvPr id="3" name="Title 2">
            <a:extLst>
              <a:ext uri="{FF2B5EF4-FFF2-40B4-BE49-F238E27FC236}">
                <a16:creationId xmlns:a16="http://schemas.microsoft.com/office/drawing/2014/main" id="{B44116CB-CE0D-4E29-AACC-AB0D7495C638}"/>
              </a:ext>
            </a:extLst>
          </p:cNvPr>
          <p:cNvSpPr>
            <a:spLocks noGrp="1"/>
          </p:cNvSpPr>
          <p:nvPr>
            <p:ph type="title"/>
          </p:nvPr>
        </p:nvSpPr>
        <p:spPr/>
        <p:txBody>
          <a:bodyPr/>
          <a:lstStyle/>
          <a:p>
            <a:r>
              <a:rPr lang="pt-BR" dirty="0"/>
              <a:t>Towards High-Level Prompting </a:t>
            </a:r>
            <a:endParaRPr lang="en-GB" dirty="0"/>
          </a:p>
        </p:txBody>
      </p:sp>
      <p:sp>
        <p:nvSpPr>
          <p:cNvPr id="7" name="TextBox 6">
            <a:extLst>
              <a:ext uri="{FF2B5EF4-FFF2-40B4-BE49-F238E27FC236}">
                <a16:creationId xmlns:a16="http://schemas.microsoft.com/office/drawing/2014/main" id="{67E9500C-22E3-1807-DDA9-EFA0940AC96E}"/>
              </a:ext>
            </a:extLst>
          </p:cNvPr>
          <p:cNvSpPr txBox="1"/>
          <p:nvPr/>
        </p:nvSpPr>
        <p:spPr>
          <a:xfrm>
            <a:off x="7890468" y="6427391"/>
            <a:ext cx="3673136" cy="369332"/>
          </a:xfrm>
          <a:prstGeom prst="rect">
            <a:avLst/>
          </a:prstGeom>
          <a:noFill/>
        </p:spPr>
        <p:txBody>
          <a:bodyPr wrap="square">
            <a:spAutoFit/>
          </a:bodyPr>
          <a:lstStyle/>
          <a:p>
            <a:r>
              <a:rPr lang="en-GB" dirty="0">
                <a:hlinkClick r:id="rId2"/>
              </a:rPr>
              <a:t>https://arxiv.org/pdf/2309.03409</a:t>
            </a:r>
            <a:endParaRPr lang="en-GB" dirty="0"/>
          </a:p>
        </p:txBody>
      </p:sp>
      <p:sp>
        <p:nvSpPr>
          <p:cNvPr id="11" name="TextBox 10">
            <a:extLst>
              <a:ext uri="{FF2B5EF4-FFF2-40B4-BE49-F238E27FC236}">
                <a16:creationId xmlns:a16="http://schemas.microsoft.com/office/drawing/2014/main" id="{5294E2C8-D05C-08FC-DC66-F4C29C159C63}"/>
              </a:ext>
            </a:extLst>
          </p:cNvPr>
          <p:cNvSpPr txBox="1"/>
          <p:nvPr/>
        </p:nvSpPr>
        <p:spPr>
          <a:xfrm>
            <a:off x="3637967" y="6080343"/>
            <a:ext cx="7925637" cy="646331"/>
          </a:xfrm>
          <a:prstGeom prst="rect">
            <a:avLst/>
          </a:prstGeom>
          <a:noFill/>
        </p:spPr>
        <p:txBody>
          <a:bodyPr wrap="square">
            <a:spAutoFit/>
          </a:bodyPr>
          <a:lstStyle/>
          <a:p>
            <a:r>
              <a:rPr lang="en-GB" dirty="0">
                <a:hlinkClick r:id="rId3"/>
              </a:rPr>
              <a:t>https://computationalcreativity.net/iccc23/papers/ICCC-2023_paper_90.pdf</a:t>
            </a:r>
            <a:endParaRPr lang="en-GB" dirty="0"/>
          </a:p>
          <a:p>
            <a:endParaRPr lang="en-GB" dirty="0"/>
          </a:p>
        </p:txBody>
      </p:sp>
    </p:spTree>
    <p:extLst>
      <p:ext uri="{BB962C8B-B14F-4D97-AF65-F5344CB8AC3E}">
        <p14:creationId xmlns:p14="http://schemas.microsoft.com/office/powerpoint/2010/main" val="26202801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F16DE83-7735-CF6B-D4E3-C7310A6B6EDA}"/>
              </a:ext>
            </a:extLst>
          </p:cNvPr>
          <p:cNvSpPr>
            <a:spLocks noGrp="1"/>
          </p:cNvSpPr>
          <p:nvPr>
            <p:ph type="title"/>
          </p:nvPr>
        </p:nvSpPr>
        <p:spPr/>
        <p:txBody>
          <a:bodyPr/>
          <a:lstStyle/>
          <a:p>
            <a:r>
              <a:rPr lang="pt-BR" dirty="0"/>
              <a:t>Pushing GPT in Creativity of AUT</a:t>
            </a:r>
            <a:endParaRPr lang="en-GB" dirty="0"/>
          </a:p>
        </p:txBody>
      </p:sp>
      <p:sp>
        <p:nvSpPr>
          <p:cNvPr id="4" name="Rounded Rectangle 13">
            <a:extLst>
              <a:ext uri="{FF2B5EF4-FFF2-40B4-BE49-F238E27FC236}">
                <a16:creationId xmlns:a16="http://schemas.microsoft.com/office/drawing/2014/main" id="{7723153C-5AAE-2FD6-C3ED-8BA14F5F9095}"/>
              </a:ext>
            </a:extLst>
          </p:cNvPr>
          <p:cNvSpPr/>
          <p:nvPr/>
        </p:nvSpPr>
        <p:spPr>
          <a:xfrm>
            <a:off x="2813118" y="1648957"/>
            <a:ext cx="4369372" cy="59278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Tell me a creative alternative use of a </a:t>
            </a:r>
            <a:r>
              <a:rPr lang="en-GB" b="1" dirty="0">
                <a:solidFill>
                  <a:schemeClr val="tx1"/>
                </a:solidFill>
              </a:rPr>
              <a:t>soap.</a:t>
            </a:r>
          </a:p>
        </p:txBody>
      </p:sp>
      <p:sp>
        <p:nvSpPr>
          <p:cNvPr id="5" name="Rounded Rectangle 14">
            <a:extLst>
              <a:ext uri="{FF2B5EF4-FFF2-40B4-BE49-F238E27FC236}">
                <a16:creationId xmlns:a16="http://schemas.microsoft.com/office/drawing/2014/main" id="{51B7938E-B6C8-999A-3FA8-DA712CDBD239}"/>
              </a:ext>
            </a:extLst>
          </p:cNvPr>
          <p:cNvSpPr/>
          <p:nvPr/>
        </p:nvSpPr>
        <p:spPr>
          <a:xfrm>
            <a:off x="3758152" y="2371158"/>
            <a:ext cx="4369372" cy="592789"/>
          </a:xfrm>
          <a:prstGeom prst="round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Carve artistic soap sculptures. </a:t>
            </a:r>
          </a:p>
        </p:txBody>
      </p:sp>
      <p:pic>
        <p:nvPicPr>
          <p:cNvPr id="6" name="Picture 2" descr="Robot - Free technology icons">
            <a:extLst>
              <a:ext uri="{FF2B5EF4-FFF2-40B4-BE49-F238E27FC236}">
                <a16:creationId xmlns:a16="http://schemas.microsoft.com/office/drawing/2014/main" id="{C81A068F-5E51-45F1-6CED-068DA47D6BE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56143" y="2419047"/>
            <a:ext cx="471610" cy="47161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Avatar - Free user icons">
            <a:extLst>
              <a:ext uri="{FF2B5EF4-FFF2-40B4-BE49-F238E27FC236}">
                <a16:creationId xmlns:a16="http://schemas.microsoft.com/office/drawing/2014/main" id="{070B2331-CDC6-88F3-4998-830C1385B7D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266" y="1700754"/>
            <a:ext cx="489194" cy="489194"/>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19">
            <a:extLst>
              <a:ext uri="{FF2B5EF4-FFF2-40B4-BE49-F238E27FC236}">
                <a16:creationId xmlns:a16="http://schemas.microsoft.com/office/drawing/2014/main" id="{F9F32CC2-5062-7D0A-CE9C-BD3E989EA268}"/>
              </a:ext>
            </a:extLst>
          </p:cNvPr>
          <p:cNvSpPr/>
          <p:nvPr/>
        </p:nvSpPr>
        <p:spPr>
          <a:xfrm>
            <a:off x="2813118" y="3133818"/>
            <a:ext cx="4369372" cy="59278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Really? Is this the best you can do?</a:t>
            </a:r>
          </a:p>
        </p:txBody>
      </p:sp>
      <p:sp>
        <p:nvSpPr>
          <p:cNvPr id="9" name="Rounded Rectangle 20">
            <a:extLst>
              <a:ext uri="{FF2B5EF4-FFF2-40B4-BE49-F238E27FC236}">
                <a16:creationId xmlns:a16="http://schemas.microsoft.com/office/drawing/2014/main" id="{26D2AE42-C9B4-1D82-4732-E4AEC9A7BF35}"/>
              </a:ext>
            </a:extLst>
          </p:cNvPr>
          <p:cNvSpPr/>
          <p:nvPr/>
        </p:nvSpPr>
        <p:spPr>
          <a:xfrm>
            <a:off x="3758152" y="3846488"/>
            <a:ext cx="4369372" cy="592789"/>
          </a:xfrm>
          <a:prstGeom prst="round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Slippery surface for pranks.</a:t>
            </a:r>
          </a:p>
        </p:txBody>
      </p:sp>
      <p:pic>
        <p:nvPicPr>
          <p:cNvPr id="10" name="Picture 2" descr="Robot - Free technology icons">
            <a:extLst>
              <a:ext uri="{FF2B5EF4-FFF2-40B4-BE49-F238E27FC236}">
                <a16:creationId xmlns:a16="http://schemas.microsoft.com/office/drawing/2014/main" id="{5CBF6738-F45A-2955-66B8-22FB46F4DDD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56143" y="3894377"/>
            <a:ext cx="471610" cy="47161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Avatar - Free user icons">
            <a:extLst>
              <a:ext uri="{FF2B5EF4-FFF2-40B4-BE49-F238E27FC236}">
                <a16:creationId xmlns:a16="http://schemas.microsoft.com/office/drawing/2014/main" id="{7B4EF476-114E-BC44-1581-07648C0E7B7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266" y="3170319"/>
            <a:ext cx="489194" cy="489194"/>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23">
            <a:extLst>
              <a:ext uri="{FF2B5EF4-FFF2-40B4-BE49-F238E27FC236}">
                <a16:creationId xmlns:a16="http://schemas.microsoft.com/office/drawing/2014/main" id="{ED387F71-1A82-27A2-1332-403E7351EADB}"/>
              </a:ext>
            </a:extLst>
          </p:cNvPr>
          <p:cNvSpPr/>
          <p:nvPr/>
        </p:nvSpPr>
        <p:spPr>
          <a:xfrm>
            <a:off x="2813118" y="4619235"/>
            <a:ext cx="4369372" cy="59278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I hope this time you put effort into it.</a:t>
            </a:r>
          </a:p>
        </p:txBody>
      </p:sp>
      <p:sp>
        <p:nvSpPr>
          <p:cNvPr id="13" name="Rounded Rectangle 24">
            <a:extLst>
              <a:ext uri="{FF2B5EF4-FFF2-40B4-BE49-F238E27FC236}">
                <a16:creationId xmlns:a16="http://schemas.microsoft.com/office/drawing/2014/main" id="{B8306F28-0082-A320-FEA4-30EACE465B61}"/>
              </a:ext>
            </a:extLst>
          </p:cNvPr>
          <p:cNvSpPr/>
          <p:nvPr/>
        </p:nvSpPr>
        <p:spPr>
          <a:xfrm>
            <a:off x="3749415" y="5368703"/>
            <a:ext cx="4369372" cy="592789"/>
          </a:xfrm>
          <a:prstGeom prst="round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Insect repellent for plants. </a:t>
            </a:r>
          </a:p>
        </p:txBody>
      </p:sp>
      <p:pic>
        <p:nvPicPr>
          <p:cNvPr id="14" name="Picture 2" descr="Robot - Free technology icons">
            <a:extLst>
              <a:ext uri="{FF2B5EF4-FFF2-40B4-BE49-F238E27FC236}">
                <a16:creationId xmlns:a16="http://schemas.microsoft.com/office/drawing/2014/main" id="{AC760B63-504D-8DF1-423F-7D583EEAAC7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47406" y="5416592"/>
            <a:ext cx="471610" cy="47161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Avatar - Free user icons">
            <a:extLst>
              <a:ext uri="{FF2B5EF4-FFF2-40B4-BE49-F238E27FC236}">
                <a16:creationId xmlns:a16="http://schemas.microsoft.com/office/drawing/2014/main" id="{407F8E34-1CEF-B006-64BD-DF8028060C9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74266" y="4671032"/>
            <a:ext cx="489194" cy="489194"/>
          </a:xfrm>
          <a:prstGeom prst="rect">
            <a:avLst/>
          </a:prstGeom>
          <a:noFill/>
          <a:extLst>
            <a:ext uri="{909E8E84-426E-40DD-AFC4-6F175D3DCCD1}">
              <a14:hiddenFill xmlns:a14="http://schemas.microsoft.com/office/drawing/2010/main">
                <a:solidFill>
                  <a:srgbClr val="FFFFFF"/>
                </a:solidFill>
              </a14:hiddenFill>
            </a:ext>
          </a:extLst>
        </p:spPr>
      </p:pic>
      <p:sp>
        <p:nvSpPr>
          <p:cNvPr id="20" name="Oval Callout 18">
            <a:extLst>
              <a:ext uri="{FF2B5EF4-FFF2-40B4-BE49-F238E27FC236}">
                <a16:creationId xmlns:a16="http://schemas.microsoft.com/office/drawing/2014/main" id="{D799AA3F-1591-EE85-4ED6-016A1184EEA6}"/>
              </a:ext>
            </a:extLst>
          </p:cNvPr>
          <p:cNvSpPr/>
          <p:nvPr/>
        </p:nvSpPr>
        <p:spPr>
          <a:xfrm>
            <a:off x="8591948" y="1700754"/>
            <a:ext cx="1346200" cy="718293"/>
          </a:xfrm>
          <a:prstGeom prst="wedgeEllipseCallo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Score: 2</a:t>
            </a:r>
          </a:p>
        </p:txBody>
      </p:sp>
      <p:sp>
        <p:nvSpPr>
          <p:cNvPr id="21" name="Oval Callout 35">
            <a:extLst>
              <a:ext uri="{FF2B5EF4-FFF2-40B4-BE49-F238E27FC236}">
                <a16:creationId xmlns:a16="http://schemas.microsoft.com/office/drawing/2014/main" id="{7F237070-9AFA-2B25-1A95-3358B540ABE9}"/>
              </a:ext>
            </a:extLst>
          </p:cNvPr>
          <p:cNvSpPr/>
          <p:nvPr/>
        </p:nvSpPr>
        <p:spPr>
          <a:xfrm>
            <a:off x="8674498" y="3176084"/>
            <a:ext cx="1346200" cy="718293"/>
          </a:xfrm>
          <a:prstGeom prst="wedgeEllipseCallo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Score: 3</a:t>
            </a:r>
          </a:p>
        </p:txBody>
      </p:sp>
      <p:sp>
        <p:nvSpPr>
          <p:cNvPr id="22" name="Oval Callout 36">
            <a:extLst>
              <a:ext uri="{FF2B5EF4-FFF2-40B4-BE49-F238E27FC236}">
                <a16:creationId xmlns:a16="http://schemas.microsoft.com/office/drawing/2014/main" id="{30C5B348-F562-7690-716B-DDC4D6826BFC}"/>
              </a:ext>
            </a:extLst>
          </p:cNvPr>
          <p:cNvSpPr/>
          <p:nvPr/>
        </p:nvSpPr>
        <p:spPr>
          <a:xfrm>
            <a:off x="8819016" y="4698299"/>
            <a:ext cx="1346200" cy="718293"/>
          </a:xfrm>
          <a:prstGeom prst="wedgeEllipseCallo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Score: 4</a:t>
            </a:r>
          </a:p>
        </p:txBody>
      </p:sp>
    </p:spTree>
    <p:extLst>
      <p:ext uri="{BB962C8B-B14F-4D97-AF65-F5344CB8AC3E}">
        <p14:creationId xmlns:p14="http://schemas.microsoft.com/office/powerpoint/2010/main" val="3112419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animBg="1"/>
      <p:bldP spid="12" grpId="0" animBg="1"/>
      <p:bldP spid="13" grpId="0" animBg="1"/>
      <p:bldP spid="20" grpId="0" animBg="1"/>
      <p:bldP spid="21" grpId="0" animBg="1"/>
      <p:bldP spid="2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DC5D3B-3289-0D8E-B8D7-601E0361A011}"/>
              </a:ext>
            </a:extLst>
          </p:cNvPr>
          <p:cNvSpPr>
            <a:spLocks noGrp="1"/>
          </p:cNvSpPr>
          <p:nvPr>
            <p:ph type="title"/>
          </p:nvPr>
        </p:nvSpPr>
        <p:spPr/>
        <p:txBody>
          <a:bodyPr>
            <a:normAutofit/>
          </a:bodyPr>
          <a:lstStyle/>
          <a:p>
            <a:r>
              <a:rPr lang="pt-BR" dirty="0"/>
              <a:t>Pushing GPT in the Torrance Test of Creativity</a:t>
            </a:r>
            <a:endParaRPr lang="en-GB" dirty="0"/>
          </a:p>
        </p:txBody>
      </p:sp>
      <p:pic>
        <p:nvPicPr>
          <p:cNvPr id="4" name="Picture 3">
            <a:extLst>
              <a:ext uri="{FF2B5EF4-FFF2-40B4-BE49-F238E27FC236}">
                <a16:creationId xmlns:a16="http://schemas.microsoft.com/office/drawing/2014/main" id="{E800CA3C-83E8-06F9-85B6-C87B27F432C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384437" y="1988175"/>
            <a:ext cx="1269498" cy="1269498"/>
          </a:xfrm>
          <a:prstGeom prst="rect">
            <a:avLst/>
          </a:prstGeom>
        </p:spPr>
      </p:pic>
      <p:pic>
        <p:nvPicPr>
          <p:cNvPr id="5" name="Picture 4">
            <a:extLst>
              <a:ext uri="{FF2B5EF4-FFF2-40B4-BE49-F238E27FC236}">
                <a16:creationId xmlns:a16="http://schemas.microsoft.com/office/drawing/2014/main" id="{52C2AA4E-A7D4-AE81-21DE-E472D64CD0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4437" y="4527932"/>
            <a:ext cx="1413201" cy="1413201"/>
          </a:xfrm>
          <a:prstGeom prst="rect">
            <a:avLst/>
          </a:prstGeom>
        </p:spPr>
      </p:pic>
      <p:pic>
        <p:nvPicPr>
          <p:cNvPr id="6" name="Picture 5">
            <a:extLst>
              <a:ext uri="{FF2B5EF4-FFF2-40B4-BE49-F238E27FC236}">
                <a16:creationId xmlns:a16="http://schemas.microsoft.com/office/drawing/2014/main" id="{098E1955-E729-1F67-7018-4444E11BCB8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84437" y="3242859"/>
            <a:ext cx="1413201" cy="1060112"/>
          </a:xfrm>
          <a:prstGeom prst="rect">
            <a:avLst/>
          </a:prstGeom>
        </p:spPr>
      </p:pic>
      <p:sp>
        <p:nvSpPr>
          <p:cNvPr id="7" name="Rounded Rectangle 31">
            <a:extLst>
              <a:ext uri="{FF2B5EF4-FFF2-40B4-BE49-F238E27FC236}">
                <a16:creationId xmlns:a16="http://schemas.microsoft.com/office/drawing/2014/main" id="{6ECF9AFA-54C7-52D1-ACAD-76F4B9F2B4ED}"/>
              </a:ext>
            </a:extLst>
          </p:cNvPr>
          <p:cNvSpPr/>
          <p:nvPr/>
        </p:nvSpPr>
        <p:spPr>
          <a:xfrm>
            <a:off x="1571924" y="1720061"/>
            <a:ext cx="5314406" cy="59278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Create a creative image description with </a:t>
            </a:r>
            <a:r>
              <a:rPr lang="en-GB" b="1" dirty="0">
                <a:solidFill>
                  <a:schemeClr val="tx1"/>
                </a:solidFill>
              </a:rPr>
              <a:t>two circles.</a:t>
            </a:r>
          </a:p>
        </p:txBody>
      </p:sp>
      <p:sp>
        <p:nvSpPr>
          <p:cNvPr id="8" name="Rounded Rectangle 32">
            <a:extLst>
              <a:ext uri="{FF2B5EF4-FFF2-40B4-BE49-F238E27FC236}">
                <a16:creationId xmlns:a16="http://schemas.microsoft.com/office/drawing/2014/main" id="{9856E102-8FC2-761C-6B2B-FF2DEA3BCBBA}"/>
              </a:ext>
            </a:extLst>
          </p:cNvPr>
          <p:cNvSpPr/>
          <p:nvPr/>
        </p:nvSpPr>
        <p:spPr>
          <a:xfrm>
            <a:off x="1919235" y="2442262"/>
            <a:ext cx="5961657" cy="592789"/>
          </a:xfrm>
          <a:prstGeom prst="round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 smiling face with the two circles as eyes, large dots as pupils, a curved line for a smile, and eyebrows above.</a:t>
            </a:r>
          </a:p>
        </p:txBody>
      </p:sp>
      <p:pic>
        <p:nvPicPr>
          <p:cNvPr id="9" name="Picture 2" descr="Robot - Free technology icons">
            <a:extLst>
              <a:ext uri="{FF2B5EF4-FFF2-40B4-BE49-F238E27FC236}">
                <a16:creationId xmlns:a16="http://schemas.microsoft.com/office/drawing/2014/main" id="{A49107C9-74CE-3DAD-2F50-5F0ADA000AF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56303" y="2502851"/>
            <a:ext cx="546256" cy="47161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Avatar - Free user icons">
            <a:extLst>
              <a:ext uri="{FF2B5EF4-FFF2-40B4-BE49-F238E27FC236}">
                <a16:creationId xmlns:a16="http://schemas.microsoft.com/office/drawing/2014/main" id="{154B7134-8F5E-D7D4-8514-D2055815368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3072" y="1771858"/>
            <a:ext cx="489194" cy="489194"/>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37">
            <a:extLst>
              <a:ext uri="{FF2B5EF4-FFF2-40B4-BE49-F238E27FC236}">
                <a16:creationId xmlns:a16="http://schemas.microsoft.com/office/drawing/2014/main" id="{99F26F25-3105-D736-075C-D433760CDB4E}"/>
              </a:ext>
            </a:extLst>
          </p:cNvPr>
          <p:cNvSpPr/>
          <p:nvPr/>
        </p:nvSpPr>
        <p:spPr>
          <a:xfrm>
            <a:off x="1549258" y="3234638"/>
            <a:ext cx="5395337" cy="59278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Really? Is this the best you can do?</a:t>
            </a:r>
          </a:p>
        </p:txBody>
      </p:sp>
      <p:sp>
        <p:nvSpPr>
          <p:cNvPr id="12" name="Rounded Rectangle 38">
            <a:extLst>
              <a:ext uri="{FF2B5EF4-FFF2-40B4-BE49-F238E27FC236}">
                <a16:creationId xmlns:a16="http://schemas.microsoft.com/office/drawing/2014/main" id="{39E44AC2-6D63-6406-B803-71084B527385}"/>
              </a:ext>
            </a:extLst>
          </p:cNvPr>
          <p:cNvSpPr/>
          <p:nvPr/>
        </p:nvSpPr>
        <p:spPr>
          <a:xfrm>
            <a:off x="1927972" y="3947308"/>
            <a:ext cx="5961657" cy="592789"/>
          </a:xfrm>
          <a:prstGeom prst="round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 futuristic cityscape, with the circles as hovering transportation pods.</a:t>
            </a:r>
          </a:p>
        </p:txBody>
      </p:sp>
      <p:pic>
        <p:nvPicPr>
          <p:cNvPr id="13" name="Picture 8" descr="Avatar - Free user icons">
            <a:extLst>
              <a:ext uri="{FF2B5EF4-FFF2-40B4-BE49-F238E27FC236}">
                <a16:creationId xmlns:a16="http://schemas.microsoft.com/office/drawing/2014/main" id="{439CC02E-09BE-FFBE-0C9E-A0170A1F6A1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0406" y="3271139"/>
            <a:ext cx="604061" cy="489194"/>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40">
            <a:extLst>
              <a:ext uri="{FF2B5EF4-FFF2-40B4-BE49-F238E27FC236}">
                <a16:creationId xmlns:a16="http://schemas.microsoft.com/office/drawing/2014/main" id="{DE6A2D85-8A60-1F45-8048-058E39A2053C}"/>
              </a:ext>
            </a:extLst>
          </p:cNvPr>
          <p:cNvSpPr/>
          <p:nvPr/>
        </p:nvSpPr>
        <p:spPr>
          <a:xfrm>
            <a:off x="1549258" y="4720055"/>
            <a:ext cx="5395337" cy="59278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I hope this time you put effort into it.</a:t>
            </a:r>
          </a:p>
        </p:txBody>
      </p:sp>
      <p:sp>
        <p:nvSpPr>
          <p:cNvPr id="15" name="Rounded Rectangle 41">
            <a:extLst>
              <a:ext uri="{FF2B5EF4-FFF2-40B4-BE49-F238E27FC236}">
                <a16:creationId xmlns:a16="http://schemas.microsoft.com/office/drawing/2014/main" id="{E2425B63-43F5-D000-E5EF-486B1F510116}"/>
              </a:ext>
            </a:extLst>
          </p:cNvPr>
          <p:cNvSpPr/>
          <p:nvPr/>
        </p:nvSpPr>
        <p:spPr>
          <a:xfrm>
            <a:off x="1848897" y="5469523"/>
            <a:ext cx="6031995" cy="592789"/>
          </a:xfrm>
          <a:prstGeom prst="round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 lively carnival scene, with the circles as Ferris wheel carriages, the dots as passengers.</a:t>
            </a:r>
          </a:p>
        </p:txBody>
      </p:sp>
      <p:pic>
        <p:nvPicPr>
          <p:cNvPr id="16" name="Picture 8" descr="Avatar - Free user icons">
            <a:extLst>
              <a:ext uri="{FF2B5EF4-FFF2-40B4-BE49-F238E27FC236}">
                <a16:creationId xmlns:a16="http://schemas.microsoft.com/office/drawing/2014/main" id="{D21E0F2E-946D-D366-C79A-E2B1A796BE8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0406" y="4771852"/>
            <a:ext cx="604061" cy="48919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Robot - Free technology icons">
            <a:extLst>
              <a:ext uri="{FF2B5EF4-FFF2-40B4-BE49-F238E27FC236}">
                <a16:creationId xmlns:a16="http://schemas.microsoft.com/office/drawing/2014/main" id="{AA0D4E48-4676-46AE-4B61-DF44FC2B936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40724" y="3962241"/>
            <a:ext cx="546256" cy="47161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Robot - Free technology icons">
            <a:extLst>
              <a:ext uri="{FF2B5EF4-FFF2-40B4-BE49-F238E27FC236}">
                <a16:creationId xmlns:a16="http://schemas.microsoft.com/office/drawing/2014/main" id="{D11E9E57-AC28-64E0-546E-EE641AF04B8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77473" y="5469523"/>
            <a:ext cx="546256" cy="471610"/>
          </a:xfrm>
          <a:prstGeom prst="rect">
            <a:avLst/>
          </a:prstGeom>
          <a:noFill/>
          <a:extLst>
            <a:ext uri="{909E8E84-426E-40DD-AFC4-6F175D3DCCD1}">
              <a14:hiddenFill xmlns:a14="http://schemas.microsoft.com/office/drawing/2010/main">
                <a:solidFill>
                  <a:srgbClr val="FFFFFF"/>
                </a:solidFill>
              </a14:hiddenFill>
            </a:ext>
          </a:extLst>
        </p:spPr>
      </p:pic>
      <p:sp>
        <p:nvSpPr>
          <p:cNvPr id="19" name="Oval Callout 49">
            <a:extLst>
              <a:ext uri="{FF2B5EF4-FFF2-40B4-BE49-F238E27FC236}">
                <a16:creationId xmlns:a16="http://schemas.microsoft.com/office/drawing/2014/main" id="{7B1CC5BC-E183-16E9-19DC-954E11988702}"/>
              </a:ext>
            </a:extLst>
          </p:cNvPr>
          <p:cNvSpPr/>
          <p:nvPr/>
        </p:nvSpPr>
        <p:spPr>
          <a:xfrm>
            <a:off x="8547270" y="1856041"/>
            <a:ext cx="1346200" cy="718293"/>
          </a:xfrm>
          <a:prstGeom prst="wedgeEllipseCallo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Score: 1</a:t>
            </a:r>
          </a:p>
        </p:txBody>
      </p:sp>
      <p:sp>
        <p:nvSpPr>
          <p:cNvPr id="20" name="Oval Callout 50">
            <a:extLst>
              <a:ext uri="{FF2B5EF4-FFF2-40B4-BE49-F238E27FC236}">
                <a16:creationId xmlns:a16="http://schemas.microsoft.com/office/drawing/2014/main" id="{6870594E-0C27-D2E6-B9E9-BC0FCA2C5343}"/>
              </a:ext>
            </a:extLst>
          </p:cNvPr>
          <p:cNvSpPr/>
          <p:nvPr/>
        </p:nvSpPr>
        <p:spPr>
          <a:xfrm>
            <a:off x="8512760" y="3202967"/>
            <a:ext cx="1346200" cy="718293"/>
          </a:xfrm>
          <a:prstGeom prst="wedgeEllipseCallo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Score: 3</a:t>
            </a:r>
          </a:p>
        </p:txBody>
      </p:sp>
      <p:sp>
        <p:nvSpPr>
          <p:cNvPr id="21" name="Oval Callout 51">
            <a:extLst>
              <a:ext uri="{FF2B5EF4-FFF2-40B4-BE49-F238E27FC236}">
                <a16:creationId xmlns:a16="http://schemas.microsoft.com/office/drawing/2014/main" id="{D1AC6F42-4E32-AA0B-29E6-A400C3763305}"/>
              </a:ext>
            </a:extLst>
          </p:cNvPr>
          <p:cNvSpPr/>
          <p:nvPr/>
        </p:nvSpPr>
        <p:spPr>
          <a:xfrm>
            <a:off x="8547270" y="4742459"/>
            <a:ext cx="1346200" cy="718293"/>
          </a:xfrm>
          <a:prstGeom prst="wedgeEllipseCallou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Score: 4</a:t>
            </a:r>
          </a:p>
        </p:txBody>
      </p:sp>
    </p:spTree>
    <p:extLst>
      <p:ext uri="{BB962C8B-B14F-4D97-AF65-F5344CB8AC3E}">
        <p14:creationId xmlns:p14="http://schemas.microsoft.com/office/powerpoint/2010/main" val="3198141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1" grpId="0" animBg="1"/>
      <p:bldP spid="12" grpId="0" animBg="1"/>
      <p:bldP spid="14" grpId="0" animBg="1"/>
      <p:bldP spid="15" grpId="0" animBg="1"/>
      <p:bldP spid="19" grpId="0" animBg="1"/>
      <p:bldP spid="20" grpId="0" animBg="1"/>
      <p:bldP spid="2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GB" dirty="0"/>
              <a:t>Ask GPT to “</a:t>
            </a:r>
            <a:r>
              <a:rPr lang="en-GB" b="1" dirty="0"/>
              <a:t>think step-by-step”</a:t>
            </a:r>
            <a:r>
              <a:rPr lang="en-GB" dirty="0"/>
              <a:t> before answering a question</a:t>
            </a:r>
          </a:p>
        </p:txBody>
      </p:sp>
      <p:sp>
        <p:nvSpPr>
          <p:cNvPr id="2" name="Title 1"/>
          <p:cNvSpPr>
            <a:spLocks noGrp="1"/>
          </p:cNvSpPr>
          <p:nvPr>
            <p:ph type="title"/>
          </p:nvPr>
        </p:nvSpPr>
        <p:spPr/>
        <p:txBody>
          <a:bodyPr/>
          <a:lstStyle/>
          <a:p>
            <a:r>
              <a:rPr lang="en-GB" b="1" dirty="0"/>
              <a:t>Chain-of-Thought: Giving GPT time to think</a:t>
            </a:r>
          </a:p>
        </p:txBody>
      </p:sp>
      <p:sp>
        <p:nvSpPr>
          <p:cNvPr id="4" name="Rounded Rectangle 3"/>
          <p:cNvSpPr/>
          <p:nvPr/>
        </p:nvSpPr>
        <p:spPr>
          <a:xfrm>
            <a:off x="1969651" y="2128888"/>
            <a:ext cx="7588235" cy="143246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You are the CEO of a company that is facing financial difficulties. You have two options: either lay off a significant number of employees to save money or keep all employees but cut their salaries by 20%.</a:t>
            </a:r>
            <a:endParaRPr lang="en-GB" b="1" dirty="0">
              <a:solidFill>
                <a:schemeClr val="tx1"/>
              </a:solidFill>
            </a:endParaRPr>
          </a:p>
        </p:txBody>
      </p:sp>
      <p:sp>
        <p:nvSpPr>
          <p:cNvPr id="5" name="Rounded Rectangle 4"/>
          <p:cNvSpPr/>
          <p:nvPr/>
        </p:nvSpPr>
        <p:spPr>
          <a:xfrm>
            <a:off x="2920256" y="3837339"/>
            <a:ext cx="7580906" cy="1013794"/>
          </a:xfrm>
          <a:prstGeom prst="round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As the CEO, I understand that both options have significant impacts on the employees and the company. However, I would choose to </a:t>
            </a:r>
            <a:r>
              <a:rPr lang="en-GB" b="1" dirty="0">
                <a:solidFill>
                  <a:schemeClr val="tx1"/>
                </a:solidFill>
              </a:rPr>
              <a:t>cut salaries by 20% </a:t>
            </a:r>
            <a:r>
              <a:rPr lang="en-GB" dirty="0">
                <a:solidFill>
                  <a:schemeClr val="tx1"/>
                </a:solidFill>
              </a:rPr>
              <a:t>rather than laying off employees. </a:t>
            </a:r>
          </a:p>
        </p:txBody>
      </p:sp>
      <p:pic>
        <p:nvPicPr>
          <p:cNvPr id="6" name="Picture 2" descr="Robot - Free technology icon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8927" y="3896433"/>
            <a:ext cx="684677" cy="684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Avatar - Free user icon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5127" y="2379145"/>
            <a:ext cx="805868" cy="805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9446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Prompt Engineering</a:t>
            </a:r>
          </a:p>
        </p:txBody>
      </p:sp>
      <p:sp>
        <p:nvSpPr>
          <p:cNvPr id="4" name="Rounded Rectangle 3"/>
          <p:cNvSpPr/>
          <p:nvPr/>
        </p:nvSpPr>
        <p:spPr>
          <a:xfrm>
            <a:off x="2008832" y="1834203"/>
            <a:ext cx="4345786" cy="530307"/>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What is prompt engineering?</a:t>
            </a:r>
            <a:endParaRPr lang="en-GB" b="1" dirty="0">
              <a:solidFill>
                <a:schemeClr val="tx1"/>
              </a:solidFill>
            </a:endParaRPr>
          </a:p>
        </p:txBody>
      </p:sp>
      <p:sp>
        <p:nvSpPr>
          <p:cNvPr id="5" name="Rounded Rectangle 4"/>
          <p:cNvSpPr/>
          <p:nvPr/>
        </p:nvSpPr>
        <p:spPr>
          <a:xfrm>
            <a:off x="2527799" y="2826327"/>
            <a:ext cx="7667924" cy="2714795"/>
          </a:xfrm>
          <a:prstGeom prst="round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Prompt engineering is a method used in the field of artificial intelligence, particularly in natural language processing, to improve the effectiveness of machine learning models. It involves carefully crafting the inputs or prompts given to the model to guide its predictions or responses. Effective prompt engineering can help in acquiring more accurate, detailed, and relevant outputs from the model by instructing it more precisely about the task it needs to perform.</a:t>
            </a:r>
          </a:p>
        </p:txBody>
      </p:sp>
      <p:pic>
        <p:nvPicPr>
          <p:cNvPr id="6" name="Picture 2" descr="Robot - Free technology icon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29832" y="3694849"/>
            <a:ext cx="684677" cy="684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Avatar - Free user icon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0506" y="1950359"/>
            <a:ext cx="805868" cy="80586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p:nvPr/>
        </p:nvCxnSpPr>
        <p:spPr>
          <a:xfrm flipH="1">
            <a:off x="7416800" y="2170545"/>
            <a:ext cx="1745673" cy="868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9347200" y="1948659"/>
            <a:ext cx="1135504" cy="369332"/>
          </a:xfrm>
          <a:prstGeom prst="rect">
            <a:avLst/>
          </a:prstGeom>
          <a:noFill/>
        </p:spPr>
        <p:txBody>
          <a:bodyPr wrap="none" rtlCol="0">
            <a:spAutoFit/>
          </a:bodyPr>
          <a:lstStyle/>
          <a:p>
            <a:r>
              <a:rPr lang="en-GB" dirty="0"/>
              <a:t>Too long!</a:t>
            </a:r>
          </a:p>
        </p:txBody>
      </p:sp>
    </p:spTree>
    <p:extLst>
      <p:ext uri="{BB962C8B-B14F-4D97-AF65-F5344CB8AC3E}">
        <p14:creationId xmlns:p14="http://schemas.microsoft.com/office/powerpoint/2010/main" val="3041887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0"/>
          </p:nvPr>
        </p:nvSpPr>
        <p:spPr/>
        <p:txBody>
          <a:bodyPr/>
          <a:lstStyle/>
          <a:p>
            <a:r>
              <a:rPr lang="en-GB" dirty="0"/>
              <a:t>Ask GPT to “</a:t>
            </a:r>
            <a:r>
              <a:rPr lang="en-GB" b="1" dirty="0"/>
              <a:t>think step-by-step</a:t>
            </a:r>
            <a:r>
              <a:rPr lang="en-GB" dirty="0"/>
              <a:t>” before answering a question</a:t>
            </a:r>
          </a:p>
        </p:txBody>
      </p:sp>
      <p:sp>
        <p:nvSpPr>
          <p:cNvPr id="2" name="Title 1"/>
          <p:cNvSpPr>
            <a:spLocks noGrp="1"/>
          </p:cNvSpPr>
          <p:nvPr>
            <p:ph type="title"/>
          </p:nvPr>
        </p:nvSpPr>
        <p:spPr/>
        <p:txBody>
          <a:bodyPr/>
          <a:lstStyle/>
          <a:p>
            <a:r>
              <a:rPr lang="en-GB" b="1" dirty="0"/>
              <a:t>Chain-of-Thought: Giving GPT time to think</a:t>
            </a:r>
          </a:p>
        </p:txBody>
      </p:sp>
      <p:sp>
        <p:nvSpPr>
          <p:cNvPr id="4" name="Rounded Rectangle 3"/>
          <p:cNvSpPr/>
          <p:nvPr/>
        </p:nvSpPr>
        <p:spPr>
          <a:xfrm>
            <a:off x="1969651" y="2023013"/>
            <a:ext cx="7588235" cy="143246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You are the CEO of a company that is facing financial difficulties. You have two options: either lay off a significant number of employees to save money or keep all employees but cut their salaries by 20%.</a:t>
            </a:r>
          </a:p>
          <a:p>
            <a:pPr algn="ctr"/>
            <a:r>
              <a:rPr lang="en-GB" b="1" dirty="0">
                <a:solidFill>
                  <a:schemeClr val="tx1"/>
                </a:solidFill>
              </a:rPr>
              <a:t>Think step-by-step.</a:t>
            </a:r>
          </a:p>
        </p:txBody>
      </p:sp>
      <p:sp>
        <p:nvSpPr>
          <p:cNvPr id="5" name="Rounded Rectangle 4"/>
          <p:cNvSpPr/>
          <p:nvPr/>
        </p:nvSpPr>
        <p:spPr>
          <a:xfrm>
            <a:off x="2387065" y="3615962"/>
            <a:ext cx="8114097" cy="1013794"/>
          </a:xfrm>
          <a:prstGeom prst="round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AutoNum type="arabicPeriod"/>
            </a:pPr>
            <a:r>
              <a:rPr lang="en-GB" dirty="0" err="1">
                <a:solidFill>
                  <a:schemeClr val="tx1"/>
                </a:solidFill>
              </a:rPr>
              <a:t>Analyze</a:t>
            </a:r>
            <a:r>
              <a:rPr lang="en-GB" dirty="0">
                <a:solidFill>
                  <a:schemeClr val="tx1"/>
                </a:solidFill>
              </a:rPr>
              <a:t> the company's financial situation …</a:t>
            </a:r>
          </a:p>
          <a:p>
            <a:pPr marL="342900" indent="-342900">
              <a:buAutoNum type="arabicPeriod"/>
            </a:pPr>
            <a:r>
              <a:rPr lang="en-GB" dirty="0">
                <a:solidFill>
                  <a:schemeClr val="tx1"/>
                </a:solidFill>
              </a:rPr>
              <a:t>Discuss the situation with the management team …</a:t>
            </a:r>
          </a:p>
          <a:p>
            <a:pPr marL="342900" indent="-342900">
              <a:buAutoNum type="arabicPeriod"/>
            </a:pPr>
            <a:r>
              <a:rPr lang="en-GB" dirty="0">
                <a:solidFill>
                  <a:schemeClr val="tx1"/>
                </a:solidFill>
              </a:rPr>
              <a:t>Make a decision based on these discussions and the financial analysis …</a:t>
            </a:r>
          </a:p>
        </p:txBody>
      </p:sp>
      <p:pic>
        <p:nvPicPr>
          <p:cNvPr id="6" name="Picture 2" descr="Robot - Free technology icon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8927" y="3675056"/>
            <a:ext cx="684677" cy="684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Avatar - Free user icon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5127" y="2273270"/>
            <a:ext cx="805868" cy="805868"/>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7"/>
          <p:cNvSpPr/>
          <p:nvPr/>
        </p:nvSpPr>
        <p:spPr>
          <a:xfrm>
            <a:off x="1977672" y="4828594"/>
            <a:ext cx="7580214" cy="621397"/>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solidFill>
                  <a:schemeClr val="tx1"/>
                </a:solidFill>
              </a:rPr>
              <a:t>Therefore, your decision is:</a:t>
            </a:r>
          </a:p>
        </p:txBody>
      </p:sp>
      <p:sp>
        <p:nvSpPr>
          <p:cNvPr id="9" name="Rounded Rectangle 8"/>
          <p:cNvSpPr/>
          <p:nvPr/>
        </p:nvSpPr>
        <p:spPr>
          <a:xfrm>
            <a:off x="2387065" y="5648829"/>
            <a:ext cx="8266497" cy="902204"/>
          </a:xfrm>
          <a:prstGeom prst="round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To </a:t>
            </a:r>
            <a:r>
              <a:rPr lang="en-GB" b="1" dirty="0">
                <a:solidFill>
                  <a:schemeClr val="tx1"/>
                </a:solidFill>
              </a:rPr>
              <a:t>cut salaries by 20%, </a:t>
            </a:r>
            <a:r>
              <a:rPr lang="en-GB" dirty="0">
                <a:solidFill>
                  <a:schemeClr val="tx1"/>
                </a:solidFill>
              </a:rPr>
              <a:t>ensuring everyone keeps their job and the company can navigate through the financial difficulties.</a:t>
            </a:r>
          </a:p>
        </p:txBody>
      </p:sp>
      <p:pic>
        <p:nvPicPr>
          <p:cNvPr id="10" name="Picture 2" descr="Robot - Free technology icon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31327" y="5596333"/>
            <a:ext cx="684677" cy="68467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Avatar - Free user icon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5127" y="4704643"/>
            <a:ext cx="805868" cy="805868"/>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p:nvPr/>
        </p:nvCxnSpPr>
        <p:spPr>
          <a:xfrm flipH="1">
            <a:off x="9038122" y="5159144"/>
            <a:ext cx="897529" cy="7603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0010193" y="4725499"/>
            <a:ext cx="2054038" cy="923330"/>
          </a:xfrm>
          <a:prstGeom prst="rect">
            <a:avLst/>
          </a:prstGeom>
          <a:noFill/>
        </p:spPr>
        <p:txBody>
          <a:bodyPr wrap="square" rtlCol="0">
            <a:spAutoFit/>
          </a:bodyPr>
          <a:lstStyle/>
          <a:p>
            <a:r>
              <a:rPr lang="en-GB" dirty="0"/>
              <a:t>Used the previous steps to take the decision</a:t>
            </a:r>
          </a:p>
        </p:txBody>
      </p:sp>
    </p:spTree>
    <p:extLst>
      <p:ext uri="{BB962C8B-B14F-4D97-AF65-F5344CB8AC3E}">
        <p14:creationId xmlns:p14="http://schemas.microsoft.com/office/powerpoint/2010/main" val="711705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animBg="1"/>
      <p:bldP spid="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dirty="0"/>
              <a:t>Flipped Interaction</a:t>
            </a:r>
          </a:p>
        </p:txBody>
      </p:sp>
      <p:sp>
        <p:nvSpPr>
          <p:cNvPr id="8" name="Content Placeholder 2"/>
          <p:cNvSpPr>
            <a:spLocks noGrp="1"/>
          </p:cNvSpPr>
          <p:nvPr>
            <p:ph sz="quarter" idx="10"/>
          </p:nvPr>
        </p:nvSpPr>
        <p:spPr>
          <a:xfrm>
            <a:off x="444500" y="1460500"/>
            <a:ext cx="11119104" cy="3977640"/>
          </a:xfrm>
        </p:spPr>
        <p:txBody>
          <a:bodyPr/>
          <a:lstStyle/>
          <a:p>
            <a:r>
              <a:rPr lang="en-GB" dirty="0"/>
              <a:t>GPT asks questions to the user until it achieves an objective.</a:t>
            </a:r>
          </a:p>
        </p:txBody>
      </p:sp>
      <p:sp>
        <p:nvSpPr>
          <p:cNvPr id="9" name="Rounded Rectangle 8"/>
          <p:cNvSpPr/>
          <p:nvPr/>
        </p:nvSpPr>
        <p:spPr>
          <a:xfrm>
            <a:off x="1969651" y="1948873"/>
            <a:ext cx="8181113" cy="15066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Act as a chef, </a:t>
            </a:r>
            <a:r>
              <a:rPr lang="en-GB" b="1" dirty="0">
                <a:solidFill>
                  <a:schemeClr val="tx1"/>
                </a:solidFill>
              </a:rPr>
              <a:t>your job is to help me create a culinary recipe</a:t>
            </a:r>
            <a:r>
              <a:rPr lang="en-GB" dirty="0">
                <a:solidFill>
                  <a:schemeClr val="tx1"/>
                </a:solidFill>
              </a:rPr>
              <a:t>. You should ask me as many questions as necessary to do the job. You should ask them one at a time and I will respond to each question. When you have enough information to generate the recipe, you should generate the recipe and then continue with the question. Do you understand?</a:t>
            </a:r>
            <a:endParaRPr lang="en-GB" b="1" dirty="0">
              <a:solidFill>
                <a:schemeClr val="tx1"/>
              </a:solidFill>
            </a:endParaRPr>
          </a:p>
        </p:txBody>
      </p:sp>
      <p:sp>
        <p:nvSpPr>
          <p:cNvPr id="10" name="Rounded Rectangle 9"/>
          <p:cNvSpPr/>
          <p:nvPr/>
        </p:nvSpPr>
        <p:spPr>
          <a:xfrm>
            <a:off x="2387065" y="3615962"/>
            <a:ext cx="8114097" cy="1013794"/>
          </a:xfrm>
          <a:prstGeom prst="round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Yes, I understand. Let's start. </a:t>
            </a:r>
          </a:p>
          <a:p>
            <a:pPr marL="342900" indent="-342900">
              <a:buAutoNum type="arabicPeriod"/>
            </a:pPr>
            <a:endParaRPr lang="en-GB" dirty="0">
              <a:solidFill>
                <a:schemeClr val="tx1"/>
              </a:solidFill>
            </a:endParaRPr>
          </a:p>
          <a:p>
            <a:r>
              <a:rPr lang="en-GB" b="1" dirty="0">
                <a:solidFill>
                  <a:schemeClr val="tx1"/>
                </a:solidFill>
              </a:rPr>
              <a:t>What type of dish would you like to create?</a:t>
            </a:r>
          </a:p>
        </p:txBody>
      </p:sp>
      <p:pic>
        <p:nvPicPr>
          <p:cNvPr id="11" name="Picture 2" descr="Robot - Free technology icon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8927" y="3675056"/>
            <a:ext cx="684677" cy="68467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8" descr="Avatar - Free user icon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5127" y="2273270"/>
            <a:ext cx="805868" cy="805868"/>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p:cNvSpPr/>
          <p:nvPr/>
        </p:nvSpPr>
        <p:spPr>
          <a:xfrm>
            <a:off x="1977672" y="4828594"/>
            <a:ext cx="7580214" cy="621397"/>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Italian.</a:t>
            </a:r>
          </a:p>
        </p:txBody>
      </p:sp>
      <p:sp>
        <p:nvSpPr>
          <p:cNvPr id="14" name="Rounded Rectangle 13"/>
          <p:cNvSpPr/>
          <p:nvPr/>
        </p:nvSpPr>
        <p:spPr>
          <a:xfrm>
            <a:off x="2387065" y="5648829"/>
            <a:ext cx="8266497" cy="902204"/>
          </a:xfrm>
          <a:prstGeom prst="round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Great! What kind of Italian dish are you thinking about? Pasta, risotto, pizza, or something else?</a:t>
            </a:r>
          </a:p>
        </p:txBody>
      </p:sp>
      <p:pic>
        <p:nvPicPr>
          <p:cNvPr id="15" name="Picture 2" descr="Robot - Free technology icon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31327" y="5596333"/>
            <a:ext cx="684677" cy="6846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8" descr="Avatar - Free user icon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5127" y="4704643"/>
            <a:ext cx="805868" cy="805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045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3" grpId="0" animBg="1"/>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b="1" dirty="0"/>
              <a:t>Flipped Interaction</a:t>
            </a:r>
          </a:p>
        </p:txBody>
      </p:sp>
      <p:sp>
        <p:nvSpPr>
          <p:cNvPr id="8" name="Content Placeholder 2"/>
          <p:cNvSpPr>
            <a:spLocks noGrp="1"/>
          </p:cNvSpPr>
          <p:nvPr>
            <p:ph sz="quarter" idx="10"/>
          </p:nvPr>
        </p:nvSpPr>
        <p:spPr>
          <a:xfrm>
            <a:off x="444500" y="1460500"/>
            <a:ext cx="11119104" cy="3977640"/>
          </a:xfrm>
        </p:spPr>
        <p:txBody>
          <a:bodyPr/>
          <a:lstStyle/>
          <a:p>
            <a:r>
              <a:rPr lang="en-GB" dirty="0"/>
              <a:t>GPT asks questions to the user until it achieves an objective.</a:t>
            </a:r>
          </a:p>
        </p:txBody>
      </p:sp>
      <p:sp>
        <p:nvSpPr>
          <p:cNvPr id="10" name="Rounded Rectangle 9"/>
          <p:cNvSpPr/>
          <p:nvPr/>
        </p:nvSpPr>
        <p:spPr>
          <a:xfrm>
            <a:off x="1256146" y="2022764"/>
            <a:ext cx="9319492" cy="4729016"/>
          </a:xfrm>
          <a:prstGeom prst="round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Great! Here is a simple recipe for you:</a:t>
            </a:r>
          </a:p>
          <a:p>
            <a:endParaRPr lang="en-GB" dirty="0">
              <a:solidFill>
                <a:schemeClr val="tx1"/>
              </a:solidFill>
            </a:endParaRPr>
          </a:p>
          <a:p>
            <a:r>
              <a:rPr lang="en-GB" b="1" dirty="0">
                <a:solidFill>
                  <a:schemeClr val="tx1"/>
                </a:solidFill>
              </a:rPr>
              <a:t>Chicken Fettuccine with Tomato Sauce</a:t>
            </a:r>
          </a:p>
          <a:p>
            <a:endParaRPr lang="en-GB" dirty="0">
              <a:solidFill>
                <a:schemeClr val="tx1"/>
              </a:solidFill>
            </a:endParaRPr>
          </a:p>
          <a:p>
            <a:r>
              <a:rPr lang="en-GB" dirty="0">
                <a:solidFill>
                  <a:schemeClr val="tx1"/>
                </a:solidFill>
              </a:rPr>
              <a:t>Ingredients:</a:t>
            </a:r>
          </a:p>
          <a:p>
            <a:r>
              <a:rPr lang="en-GB" dirty="0">
                <a:solidFill>
                  <a:schemeClr val="tx1"/>
                </a:solidFill>
              </a:rPr>
              <a:t>- 2 chicken breasts</a:t>
            </a:r>
          </a:p>
          <a:p>
            <a:r>
              <a:rPr lang="en-GB" dirty="0">
                <a:solidFill>
                  <a:schemeClr val="tx1"/>
                </a:solidFill>
              </a:rPr>
              <a:t>- 1 package of fettuccine pasta</a:t>
            </a:r>
          </a:p>
          <a:p>
            <a:r>
              <a:rPr lang="en-GB" dirty="0">
                <a:solidFill>
                  <a:schemeClr val="tx1"/>
                </a:solidFill>
              </a:rPr>
              <a:t>- 1 jar of your </a:t>
            </a:r>
            <a:r>
              <a:rPr lang="en-GB" dirty="0" err="1">
                <a:solidFill>
                  <a:schemeClr val="tx1"/>
                </a:solidFill>
              </a:rPr>
              <a:t>favorite</a:t>
            </a:r>
            <a:r>
              <a:rPr lang="en-GB" dirty="0">
                <a:solidFill>
                  <a:schemeClr val="tx1"/>
                </a:solidFill>
              </a:rPr>
              <a:t> tomato sauce</a:t>
            </a:r>
          </a:p>
          <a:p>
            <a:r>
              <a:rPr lang="pt-BR" dirty="0">
                <a:solidFill>
                  <a:schemeClr val="tx1"/>
                </a:solidFill>
              </a:rPr>
              <a:t>...</a:t>
            </a:r>
          </a:p>
          <a:p>
            <a:endParaRPr lang="en-GB" dirty="0">
              <a:solidFill>
                <a:schemeClr val="tx1"/>
              </a:solidFill>
            </a:endParaRPr>
          </a:p>
          <a:p>
            <a:r>
              <a:rPr lang="en-GB" dirty="0">
                <a:solidFill>
                  <a:schemeClr val="tx1"/>
                </a:solidFill>
              </a:rPr>
              <a:t>Instructions:</a:t>
            </a:r>
          </a:p>
          <a:p>
            <a:r>
              <a:rPr lang="en-GB" dirty="0">
                <a:solidFill>
                  <a:schemeClr val="tx1"/>
                </a:solidFill>
              </a:rPr>
              <a:t>1. Season the chicken breasts with salt and pepper on both sides.</a:t>
            </a:r>
          </a:p>
          <a:p>
            <a:r>
              <a:rPr lang="en-GB" dirty="0">
                <a:solidFill>
                  <a:schemeClr val="tx1"/>
                </a:solidFill>
              </a:rPr>
              <a:t>2. Heat the olive oil in a large skillet over medium heat. Add the chicken and cook until it's no longer pink in the middle, about 6-8 minutes per side. Remove the chicken from the skillet and set it aside to cool.</a:t>
            </a:r>
          </a:p>
          <a:p>
            <a:r>
              <a:rPr lang="pt-BR" dirty="0">
                <a:solidFill>
                  <a:schemeClr val="tx1"/>
                </a:solidFill>
              </a:rPr>
              <a:t> ....</a:t>
            </a:r>
            <a:endParaRPr lang="en-GB" dirty="0">
              <a:solidFill>
                <a:schemeClr val="tx1"/>
              </a:solidFill>
            </a:endParaRPr>
          </a:p>
        </p:txBody>
      </p:sp>
      <p:pic>
        <p:nvPicPr>
          <p:cNvPr id="11" name="Picture 2" descr="Robot - Free technology icon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78927" y="4044934"/>
            <a:ext cx="684677" cy="684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4398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A8C27268-E6C7-F6CF-FF3F-6891E1C56F26}"/>
              </a:ext>
            </a:extLst>
          </p:cNvPr>
          <p:cNvSpPr>
            <a:spLocks noGrp="1"/>
          </p:cNvSpPr>
          <p:nvPr>
            <p:ph sz="quarter" idx="13"/>
          </p:nvPr>
        </p:nvSpPr>
        <p:spPr>
          <a:xfrm>
            <a:off x="506430" y="1350359"/>
            <a:ext cx="9445752" cy="3977640"/>
          </a:xfrm>
        </p:spPr>
        <p:txBody>
          <a:bodyPr/>
          <a:lstStyle/>
          <a:p>
            <a:r>
              <a:rPr lang="pt-BR" dirty="0"/>
              <a:t>Generative AI systems can assume diffent personas, roles or styles.</a:t>
            </a:r>
          </a:p>
          <a:p>
            <a:endParaRPr lang="en-GB" dirty="0"/>
          </a:p>
        </p:txBody>
      </p:sp>
      <p:sp>
        <p:nvSpPr>
          <p:cNvPr id="2" name="Title 1"/>
          <p:cNvSpPr>
            <a:spLocks noGrp="1"/>
          </p:cNvSpPr>
          <p:nvPr>
            <p:ph type="title"/>
          </p:nvPr>
        </p:nvSpPr>
        <p:spPr/>
        <p:txBody>
          <a:bodyPr>
            <a:normAutofit/>
          </a:bodyPr>
          <a:lstStyle/>
          <a:p>
            <a:r>
              <a:rPr lang="en-GB" sz="3600" dirty="0"/>
              <a:t>Personas</a:t>
            </a:r>
            <a:endParaRPr lang="en-GB" b="1" dirty="0"/>
          </a:p>
        </p:txBody>
      </p:sp>
      <p:sp>
        <p:nvSpPr>
          <p:cNvPr id="4" name="Rounded Rectangle 3"/>
          <p:cNvSpPr/>
          <p:nvPr/>
        </p:nvSpPr>
        <p:spPr>
          <a:xfrm>
            <a:off x="3497978" y="2126305"/>
            <a:ext cx="4292146" cy="95192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solidFill>
                  <a:schemeClr val="tx1"/>
                </a:solidFill>
              </a:rPr>
              <a:t>You are a space cowboy.</a:t>
            </a:r>
          </a:p>
          <a:p>
            <a:endParaRPr lang="en-GB" dirty="0">
              <a:solidFill>
                <a:schemeClr val="tx1"/>
              </a:solidFill>
            </a:endParaRPr>
          </a:p>
          <a:p>
            <a:r>
              <a:rPr lang="en-GB" dirty="0">
                <a:solidFill>
                  <a:schemeClr val="tx1"/>
                </a:solidFill>
              </a:rPr>
              <a:t>Tell me a joke.</a:t>
            </a:r>
            <a:endParaRPr lang="en-GB" b="1" dirty="0">
              <a:solidFill>
                <a:schemeClr val="tx1"/>
              </a:solidFill>
            </a:endParaRPr>
          </a:p>
        </p:txBody>
      </p:sp>
      <p:sp>
        <p:nvSpPr>
          <p:cNvPr id="5" name="Rounded Rectangle 4"/>
          <p:cNvSpPr/>
          <p:nvPr/>
        </p:nvSpPr>
        <p:spPr>
          <a:xfrm>
            <a:off x="3788230" y="3256649"/>
            <a:ext cx="5889682" cy="785949"/>
          </a:xfrm>
          <a:prstGeom prst="round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Why did the space cowboy break up with his girlfriend? </a:t>
            </a:r>
          </a:p>
          <a:p>
            <a:pPr algn="ctr"/>
            <a:r>
              <a:rPr lang="en-GB" dirty="0">
                <a:solidFill>
                  <a:schemeClr val="tx1"/>
                </a:solidFill>
              </a:rPr>
              <a:t>Because she needed space!</a:t>
            </a:r>
          </a:p>
        </p:txBody>
      </p:sp>
      <p:pic>
        <p:nvPicPr>
          <p:cNvPr id="7" name="Picture 8" descr="Avatar - Free user icon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69997" y="2148223"/>
            <a:ext cx="805868" cy="80586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9809524" y="2894956"/>
            <a:ext cx="822539" cy="581892"/>
          </a:xfrm>
          <a:prstGeom prst="rect">
            <a:avLst/>
          </a:prstGeom>
        </p:spPr>
      </p:pic>
      <p:pic>
        <p:nvPicPr>
          <p:cNvPr id="6" name="Picture 2" descr="Robot - Free technology icon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52182" y="3299243"/>
            <a:ext cx="553901" cy="553901"/>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3608149" y="4207030"/>
            <a:ext cx="4292146" cy="95192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solidFill>
                  <a:schemeClr val="tx1"/>
                </a:solidFill>
              </a:rPr>
              <a:t>You are a witch.</a:t>
            </a:r>
          </a:p>
          <a:p>
            <a:endParaRPr lang="en-GB" dirty="0">
              <a:solidFill>
                <a:schemeClr val="tx1"/>
              </a:solidFill>
            </a:endParaRPr>
          </a:p>
          <a:p>
            <a:r>
              <a:rPr lang="en-GB" dirty="0">
                <a:solidFill>
                  <a:schemeClr val="tx1"/>
                </a:solidFill>
              </a:rPr>
              <a:t>Tell me  a joke.</a:t>
            </a:r>
            <a:endParaRPr lang="en-GB" b="1" dirty="0">
              <a:solidFill>
                <a:schemeClr val="tx1"/>
              </a:solidFill>
            </a:endParaRPr>
          </a:p>
        </p:txBody>
      </p:sp>
      <p:sp>
        <p:nvSpPr>
          <p:cNvPr id="12" name="Rounded Rectangle 11"/>
          <p:cNvSpPr/>
          <p:nvPr/>
        </p:nvSpPr>
        <p:spPr>
          <a:xfrm>
            <a:off x="4095876" y="5266650"/>
            <a:ext cx="5574277" cy="785949"/>
          </a:xfrm>
          <a:prstGeom prst="round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Why did the witch go to the doctor?</a:t>
            </a:r>
          </a:p>
          <a:p>
            <a:pPr algn="ctr"/>
            <a:r>
              <a:rPr lang="en-GB" dirty="0">
                <a:solidFill>
                  <a:schemeClr val="tx1"/>
                </a:solidFill>
              </a:rPr>
              <a:t>Because she had a spell allergy!</a:t>
            </a:r>
          </a:p>
        </p:txBody>
      </p:sp>
      <p:pic>
        <p:nvPicPr>
          <p:cNvPr id="13" name="Picture 8" descr="Avatar - Free user icon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0168" y="4228948"/>
            <a:ext cx="805868" cy="80586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5"/>
          <a:stretch>
            <a:fillRect/>
          </a:stretch>
        </p:blipFill>
        <p:spPr>
          <a:xfrm>
            <a:off x="9721523" y="4648066"/>
            <a:ext cx="951646" cy="892168"/>
          </a:xfrm>
          <a:prstGeom prst="rect">
            <a:avLst/>
          </a:prstGeom>
        </p:spPr>
      </p:pic>
      <p:pic>
        <p:nvPicPr>
          <p:cNvPr id="15" name="Picture 2" descr="Robot - Free technology icon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920396" y="5315381"/>
            <a:ext cx="553901" cy="55390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CDD796A2-2C52-2D11-885B-FA6FAF581ACF}"/>
              </a:ext>
            </a:extLst>
          </p:cNvPr>
          <p:cNvSpPr txBox="1"/>
          <p:nvPr/>
        </p:nvSpPr>
        <p:spPr>
          <a:xfrm>
            <a:off x="4421275" y="6474609"/>
            <a:ext cx="7938198" cy="646331"/>
          </a:xfrm>
          <a:prstGeom prst="rect">
            <a:avLst/>
          </a:prstGeom>
          <a:noFill/>
        </p:spPr>
        <p:txBody>
          <a:bodyPr wrap="square">
            <a:spAutoFit/>
          </a:bodyPr>
          <a:lstStyle/>
          <a:p>
            <a:r>
              <a:rPr lang="en-GB" dirty="0">
                <a:hlinkClick r:id="rId6"/>
              </a:rPr>
              <a:t>https://computationalcreativity.net/iccc23/papers/ICCC-2023_paper_89.pdf</a:t>
            </a:r>
            <a:endParaRPr lang="en-GB" dirty="0"/>
          </a:p>
          <a:p>
            <a:endParaRPr lang="en-GB" dirty="0"/>
          </a:p>
        </p:txBody>
      </p:sp>
    </p:spTree>
    <p:extLst>
      <p:ext uri="{BB962C8B-B14F-4D97-AF65-F5344CB8AC3E}">
        <p14:creationId xmlns:p14="http://schemas.microsoft.com/office/powerpoint/2010/main" val="3596698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499" y="430609"/>
            <a:ext cx="10849847" cy="640080"/>
          </a:xfrm>
        </p:spPr>
        <p:txBody>
          <a:bodyPr>
            <a:normAutofit/>
          </a:bodyPr>
          <a:lstStyle/>
          <a:p>
            <a:r>
              <a:rPr lang="en-GB" sz="3600" b="1" dirty="0"/>
              <a:t>Do different personas rate/assess jokes differently?</a:t>
            </a:r>
          </a:p>
        </p:txBody>
      </p:sp>
      <p:sp>
        <p:nvSpPr>
          <p:cNvPr id="4" name="Rounded Rectangle 3"/>
          <p:cNvSpPr/>
          <p:nvPr/>
        </p:nvSpPr>
        <p:spPr>
          <a:xfrm>
            <a:off x="3111059" y="1457012"/>
            <a:ext cx="5962750" cy="1631476"/>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solidFill>
                  <a:schemeClr val="tx1"/>
                </a:solidFill>
              </a:rPr>
              <a:t>You are a space cowboy.</a:t>
            </a:r>
          </a:p>
          <a:p>
            <a:endParaRPr lang="en-GB" dirty="0">
              <a:solidFill>
                <a:schemeClr val="tx1"/>
              </a:solidFill>
            </a:endParaRPr>
          </a:p>
          <a:p>
            <a:r>
              <a:rPr lang="en-GB" dirty="0">
                <a:solidFill>
                  <a:schemeClr val="tx1"/>
                </a:solidFill>
              </a:rPr>
              <a:t>Rate the following joke: Why did the space cowboy break up with his girlfriend? Because she needed space!</a:t>
            </a:r>
            <a:endParaRPr lang="en-GB" b="1" dirty="0">
              <a:solidFill>
                <a:schemeClr val="tx1"/>
              </a:solidFill>
            </a:endParaRPr>
          </a:p>
        </p:txBody>
      </p:sp>
      <p:sp>
        <p:nvSpPr>
          <p:cNvPr id="5" name="Rounded Rectangle 4"/>
          <p:cNvSpPr/>
          <p:nvPr/>
        </p:nvSpPr>
        <p:spPr>
          <a:xfrm>
            <a:off x="3647650" y="3305683"/>
            <a:ext cx="5574277" cy="785949"/>
          </a:xfrm>
          <a:prstGeom prst="round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As a space cowboy, I rate this joke a </a:t>
            </a:r>
            <a:r>
              <a:rPr lang="en-GB" b="1" dirty="0">
                <a:solidFill>
                  <a:schemeClr val="tx1"/>
                </a:solidFill>
              </a:rPr>
              <a:t>4 out of 5.</a:t>
            </a:r>
          </a:p>
        </p:txBody>
      </p:sp>
      <p:pic>
        <p:nvPicPr>
          <p:cNvPr id="7" name="Picture 8" descr="Avatar - Free user icon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90836" y="2080909"/>
            <a:ext cx="805868" cy="80586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9353540" y="2943990"/>
            <a:ext cx="822539" cy="581892"/>
          </a:xfrm>
          <a:prstGeom prst="rect">
            <a:avLst/>
          </a:prstGeom>
        </p:spPr>
      </p:pic>
      <p:pic>
        <p:nvPicPr>
          <p:cNvPr id="6" name="Picture 2" descr="Robot - Free technology icon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96198" y="3348277"/>
            <a:ext cx="553901" cy="553901"/>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3111059" y="4301826"/>
            <a:ext cx="5910092" cy="1285057"/>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b="1" dirty="0">
                <a:solidFill>
                  <a:schemeClr val="tx1"/>
                </a:solidFill>
              </a:rPr>
              <a:t>You are a witch.</a:t>
            </a:r>
          </a:p>
          <a:p>
            <a:endParaRPr lang="en-GB" dirty="0">
              <a:solidFill>
                <a:schemeClr val="tx1"/>
              </a:solidFill>
            </a:endParaRPr>
          </a:p>
          <a:p>
            <a:r>
              <a:rPr lang="en-GB" dirty="0">
                <a:solidFill>
                  <a:schemeClr val="tx1"/>
                </a:solidFill>
              </a:rPr>
              <a:t>Rate the following joke: Why did the space cowboy break up with his girlfriend? Because she needed space!</a:t>
            </a:r>
            <a:endParaRPr lang="en-GB" b="1" dirty="0">
              <a:solidFill>
                <a:schemeClr val="tx1"/>
              </a:solidFill>
            </a:endParaRPr>
          </a:p>
        </p:txBody>
      </p:sp>
      <p:sp>
        <p:nvSpPr>
          <p:cNvPr id="12" name="Rounded Rectangle 11"/>
          <p:cNvSpPr/>
          <p:nvPr/>
        </p:nvSpPr>
        <p:spPr>
          <a:xfrm>
            <a:off x="3675235" y="5726727"/>
            <a:ext cx="5574277" cy="785949"/>
          </a:xfrm>
          <a:prstGeom prst="round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As a witch, I would rate the joke a </a:t>
            </a:r>
            <a:r>
              <a:rPr lang="en-GB" b="1" dirty="0">
                <a:solidFill>
                  <a:schemeClr val="tx1"/>
                </a:solidFill>
              </a:rPr>
              <a:t>3 out of 5.</a:t>
            </a:r>
          </a:p>
        </p:txBody>
      </p:sp>
      <p:pic>
        <p:nvPicPr>
          <p:cNvPr id="13" name="Picture 8" descr="Avatar - Free user icon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39472" y="4506245"/>
            <a:ext cx="805868" cy="80586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5"/>
          <a:stretch>
            <a:fillRect/>
          </a:stretch>
        </p:blipFill>
        <p:spPr>
          <a:xfrm>
            <a:off x="9300882" y="5108143"/>
            <a:ext cx="951646" cy="892168"/>
          </a:xfrm>
          <a:prstGeom prst="rect">
            <a:avLst/>
          </a:prstGeom>
        </p:spPr>
      </p:pic>
      <p:pic>
        <p:nvPicPr>
          <p:cNvPr id="15" name="Picture 2" descr="Robot - Free technology icon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499755" y="5775458"/>
            <a:ext cx="553901" cy="553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036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1"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576 fotos e imágenes de Alanis Morissette 2002 - Getty Imag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3444" y="1728831"/>
            <a:ext cx="2766064" cy="42426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ormAutofit/>
          </a:bodyPr>
          <a:lstStyle/>
          <a:p>
            <a:r>
              <a:rPr lang="en-GB" sz="3600" b="1" dirty="0"/>
              <a:t>Does ChatGPT have a personality?</a:t>
            </a:r>
            <a:r>
              <a:rPr lang="en-GB" sz="3600" dirty="0"/>
              <a:t>	</a:t>
            </a:r>
          </a:p>
        </p:txBody>
      </p:sp>
      <p:cxnSp>
        <p:nvCxnSpPr>
          <p:cNvPr id="7" name="Straight Arrow Connector 6"/>
          <p:cNvCxnSpPr/>
          <p:nvPr/>
        </p:nvCxnSpPr>
        <p:spPr>
          <a:xfrm flipH="1">
            <a:off x="6694098" y="1728832"/>
            <a:ext cx="1995770" cy="124440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478657" y="4043491"/>
            <a:ext cx="2380890" cy="8218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1128544" y="3262223"/>
            <a:ext cx="2623539" cy="2800767"/>
          </a:xfrm>
          <a:prstGeom prst="rect">
            <a:avLst/>
          </a:prstGeom>
          <a:noFill/>
        </p:spPr>
        <p:txBody>
          <a:bodyPr wrap="none" rtlCol="0">
            <a:spAutoFit/>
          </a:bodyPr>
          <a:lstStyle/>
          <a:p>
            <a:r>
              <a:rPr lang="en-GB" dirty="0"/>
              <a:t>GPT-3 after taking the </a:t>
            </a:r>
            <a:br>
              <a:rPr lang="en-GB" dirty="0"/>
            </a:br>
            <a:r>
              <a:rPr lang="en-GB" b="1" dirty="0"/>
              <a:t>Big Five Personality Test</a:t>
            </a:r>
          </a:p>
          <a:p>
            <a:endParaRPr lang="en-GB" dirty="0"/>
          </a:p>
          <a:p>
            <a:r>
              <a:rPr lang="en-GB" dirty="0"/>
              <a:t>Average </a:t>
            </a:r>
            <a:r>
              <a:rPr lang="en-GB" b="1" dirty="0"/>
              <a:t>O</a:t>
            </a:r>
            <a:r>
              <a:rPr lang="en-GB" dirty="0"/>
              <a:t>penness</a:t>
            </a:r>
          </a:p>
          <a:p>
            <a:r>
              <a:rPr lang="en-GB" dirty="0"/>
              <a:t>High </a:t>
            </a:r>
            <a:r>
              <a:rPr lang="en-GB" b="1" dirty="0"/>
              <a:t>C</a:t>
            </a:r>
            <a:r>
              <a:rPr lang="en-GB" dirty="0"/>
              <a:t>onscientiousness</a:t>
            </a:r>
          </a:p>
          <a:p>
            <a:r>
              <a:rPr lang="en-GB" dirty="0"/>
              <a:t>High </a:t>
            </a:r>
            <a:r>
              <a:rPr lang="en-GB" b="1" dirty="0"/>
              <a:t>E</a:t>
            </a:r>
            <a:r>
              <a:rPr lang="en-GB" dirty="0"/>
              <a:t>xtraversion</a:t>
            </a:r>
          </a:p>
          <a:p>
            <a:r>
              <a:rPr lang="en-GB" dirty="0"/>
              <a:t>High </a:t>
            </a:r>
            <a:r>
              <a:rPr lang="en-GB" b="1" dirty="0"/>
              <a:t>A</a:t>
            </a:r>
            <a:r>
              <a:rPr lang="en-GB" dirty="0"/>
              <a:t>greeableness</a:t>
            </a:r>
          </a:p>
          <a:p>
            <a:r>
              <a:rPr lang="en-GB" dirty="0"/>
              <a:t>Low </a:t>
            </a:r>
            <a:r>
              <a:rPr lang="en-GB" b="1" dirty="0"/>
              <a:t>N</a:t>
            </a:r>
            <a:r>
              <a:rPr lang="en-GB" dirty="0"/>
              <a:t>euroticism</a:t>
            </a:r>
          </a:p>
          <a:p>
            <a:endParaRPr lang="en-GB" dirty="0"/>
          </a:p>
          <a:p>
            <a:r>
              <a:rPr lang="en-GB" sz="1400" dirty="0">
                <a:hlinkClick r:id="rId3"/>
              </a:rPr>
              <a:t>https://arxiv.org/abs/2206.07550</a:t>
            </a:r>
            <a:endParaRPr lang="en-GB" sz="2400" dirty="0"/>
          </a:p>
        </p:txBody>
      </p:sp>
      <p:pic>
        <p:nvPicPr>
          <p:cNvPr id="4" name="Picture 3"/>
          <p:cNvPicPr>
            <a:picLocks noChangeAspect="1"/>
          </p:cNvPicPr>
          <p:nvPr/>
        </p:nvPicPr>
        <p:blipFill>
          <a:blip r:embed="rId4"/>
          <a:stretch>
            <a:fillRect/>
          </a:stretch>
        </p:blipFill>
        <p:spPr>
          <a:xfrm>
            <a:off x="8883163" y="933494"/>
            <a:ext cx="2590800" cy="1590675"/>
          </a:xfrm>
          <a:prstGeom prst="rect">
            <a:avLst/>
          </a:prstGeom>
        </p:spPr>
      </p:pic>
      <p:sp>
        <p:nvSpPr>
          <p:cNvPr id="6" name="Rectangle 5"/>
          <p:cNvSpPr/>
          <p:nvPr/>
        </p:nvSpPr>
        <p:spPr>
          <a:xfrm>
            <a:off x="8148285" y="2711300"/>
            <a:ext cx="3904611" cy="769441"/>
          </a:xfrm>
          <a:prstGeom prst="rect">
            <a:avLst/>
          </a:prstGeom>
        </p:spPr>
        <p:txBody>
          <a:bodyPr wrap="square">
            <a:spAutoFit/>
          </a:bodyPr>
          <a:lstStyle/>
          <a:p>
            <a:r>
              <a:rPr lang="en-GB" sz="1100" dirty="0">
                <a:hlinkClick r:id="rId5"/>
              </a:rPr>
              <a:t>http://mediamanagersclub.org/personality-types-world%E2%80%99s-most-powerful-celebrities-analyzing-their-twitter-stream-content</a:t>
            </a:r>
            <a:endParaRPr lang="en-GB" sz="1100" dirty="0"/>
          </a:p>
          <a:p>
            <a:endParaRPr lang="en-GB" sz="1100" dirty="0"/>
          </a:p>
        </p:txBody>
      </p:sp>
    </p:spTree>
    <p:extLst>
      <p:ext uri="{BB962C8B-B14F-4D97-AF65-F5344CB8AC3E}">
        <p14:creationId xmlns:p14="http://schemas.microsoft.com/office/powerpoint/2010/main" val="241508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4805956" y="2560638"/>
            <a:ext cx="3976687" cy="3976687"/>
          </a:xfrm>
        </p:spPr>
      </p:pic>
      <p:sp>
        <p:nvSpPr>
          <p:cNvPr id="2" name="Title 1"/>
          <p:cNvSpPr>
            <a:spLocks noGrp="1"/>
          </p:cNvSpPr>
          <p:nvPr>
            <p:ph type="title"/>
          </p:nvPr>
        </p:nvSpPr>
        <p:spPr>
          <a:xfrm>
            <a:off x="444499" y="430609"/>
            <a:ext cx="11251781" cy="640080"/>
          </a:xfrm>
        </p:spPr>
        <p:txBody>
          <a:bodyPr>
            <a:normAutofit/>
          </a:bodyPr>
          <a:lstStyle/>
          <a:p>
            <a:r>
              <a:rPr lang="en-GB" sz="3600" b="1" dirty="0"/>
              <a:t>Can it be pretend to be other people?	</a:t>
            </a:r>
          </a:p>
        </p:txBody>
      </p:sp>
      <p:cxnSp>
        <p:nvCxnSpPr>
          <p:cNvPr id="7" name="Straight Arrow Connector 6"/>
          <p:cNvCxnSpPr>
            <a:cxnSpLocks/>
          </p:cNvCxnSpPr>
          <p:nvPr/>
        </p:nvCxnSpPr>
        <p:spPr>
          <a:xfrm flipH="1">
            <a:off x="8158341" y="1758462"/>
            <a:ext cx="1117931" cy="12147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9276272" y="1293326"/>
            <a:ext cx="1647631" cy="369332"/>
          </a:xfrm>
          <a:prstGeom prst="rect">
            <a:avLst/>
          </a:prstGeom>
          <a:noFill/>
        </p:spPr>
        <p:txBody>
          <a:bodyPr wrap="none" rtlCol="0">
            <a:spAutoFit/>
          </a:bodyPr>
          <a:lstStyle/>
          <a:p>
            <a:r>
              <a:rPr lang="en-GB" dirty="0"/>
              <a:t>Can be anyone!</a:t>
            </a:r>
          </a:p>
        </p:txBody>
      </p:sp>
      <p:cxnSp>
        <p:nvCxnSpPr>
          <p:cNvPr id="10" name="Straight Arrow Connector 9"/>
          <p:cNvCxnSpPr/>
          <p:nvPr/>
        </p:nvCxnSpPr>
        <p:spPr>
          <a:xfrm>
            <a:off x="3694421" y="4418577"/>
            <a:ext cx="1165126" cy="44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08209" y="2145323"/>
            <a:ext cx="3525452" cy="3354765"/>
          </a:xfrm>
          <a:prstGeom prst="rect">
            <a:avLst/>
          </a:prstGeom>
          <a:noFill/>
        </p:spPr>
        <p:txBody>
          <a:bodyPr wrap="none" rtlCol="0">
            <a:spAutoFit/>
          </a:bodyPr>
          <a:lstStyle/>
          <a:p>
            <a:r>
              <a:rPr lang="en-GB" dirty="0"/>
              <a:t>GPT-3.5 was configured with</a:t>
            </a:r>
            <a:br>
              <a:rPr lang="en-GB" dirty="0"/>
            </a:br>
            <a:r>
              <a:rPr lang="en-GB" dirty="0"/>
              <a:t>all 32 combinations of Big-Five (BFI)</a:t>
            </a:r>
            <a:br>
              <a:rPr lang="en-GB" dirty="0"/>
            </a:br>
            <a:r>
              <a:rPr lang="en-GB" dirty="0"/>
              <a:t>traits and gender.</a:t>
            </a:r>
          </a:p>
          <a:p>
            <a:endParaRPr lang="en-GB" dirty="0"/>
          </a:p>
          <a:p>
            <a:r>
              <a:rPr lang="en-GB" dirty="0"/>
              <a:t>GPT-3.5 “personas' self-reported </a:t>
            </a:r>
          </a:p>
          <a:p>
            <a:r>
              <a:rPr lang="en-GB" dirty="0"/>
              <a:t>BFI scores consistent with </a:t>
            </a:r>
          </a:p>
          <a:p>
            <a:r>
              <a:rPr lang="en-GB" dirty="0"/>
              <a:t>their assigned personality types, </a:t>
            </a:r>
          </a:p>
          <a:p>
            <a:r>
              <a:rPr lang="en-GB" dirty="0"/>
              <a:t>with large effect sizes found on </a:t>
            </a:r>
          </a:p>
          <a:p>
            <a:r>
              <a:rPr lang="en-GB" dirty="0"/>
              <a:t>all five traits.”</a:t>
            </a:r>
          </a:p>
          <a:p>
            <a:endParaRPr lang="en-GB" dirty="0"/>
          </a:p>
          <a:p>
            <a:r>
              <a:rPr lang="en-GB" sz="1400" dirty="0">
                <a:hlinkClick r:id="rId3"/>
              </a:rPr>
              <a:t>https://arxiv.org/abs/2305.02547</a:t>
            </a:r>
            <a:endParaRPr lang="en-GB" sz="1400" dirty="0"/>
          </a:p>
          <a:p>
            <a:endParaRPr lang="en-GB" dirty="0"/>
          </a:p>
        </p:txBody>
      </p:sp>
    </p:spTree>
    <p:extLst>
      <p:ext uri="{BB962C8B-B14F-4D97-AF65-F5344CB8AC3E}">
        <p14:creationId xmlns:p14="http://schemas.microsoft.com/office/powerpoint/2010/main" val="16361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499" y="430609"/>
            <a:ext cx="11251781" cy="640080"/>
          </a:xfrm>
        </p:spPr>
        <p:txBody>
          <a:bodyPr>
            <a:normAutofit/>
          </a:bodyPr>
          <a:lstStyle/>
          <a:p>
            <a:r>
              <a:rPr lang="en-GB" sz="3600" b="1" dirty="0"/>
              <a:t>Can it be a historical figure?	</a:t>
            </a:r>
          </a:p>
        </p:txBody>
      </p:sp>
      <p:sp>
        <p:nvSpPr>
          <p:cNvPr id="6" name="Rounded Rectangle 3">
            <a:extLst>
              <a:ext uri="{FF2B5EF4-FFF2-40B4-BE49-F238E27FC236}">
                <a16:creationId xmlns:a16="http://schemas.microsoft.com/office/drawing/2014/main" id="{18946071-6CC9-D046-B24E-473A9F2FD5DC}"/>
              </a:ext>
            </a:extLst>
          </p:cNvPr>
          <p:cNvSpPr/>
          <p:nvPr/>
        </p:nvSpPr>
        <p:spPr>
          <a:xfrm>
            <a:off x="3111059" y="1457012"/>
            <a:ext cx="5962750" cy="964641"/>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You are </a:t>
            </a:r>
            <a:r>
              <a:rPr lang="en-GB" b="1" dirty="0">
                <a:solidFill>
                  <a:schemeClr val="tx1"/>
                </a:solidFill>
              </a:rPr>
              <a:t>Leonardo DaVinci</a:t>
            </a:r>
            <a:r>
              <a:rPr lang="en-GB" dirty="0">
                <a:solidFill>
                  <a:schemeClr val="tx1"/>
                </a:solidFill>
              </a:rPr>
              <a:t>. You are answering questions from a student.</a:t>
            </a:r>
          </a:p>
        </p:txBody>
      </p:sp>
      <p:sp>
        <p:nvSpPr>
          <p:cNvPr id="9" name="Rounded Rectangle 4">
            <a:extLst>
              <a:ext uri="{FF2B5EF4-FFF2-40B4-BE49-F238E27FC236}">
                <a16:creationId xmlns:a16="http://schemas.microsoft.com/office/drawing/2014/main" id="{79B4653D-4415-81DA-F8CB-EEDCF13533D8}"/>
              </a:ext>
            </a:extLst>
          </p:cNvPr>
          <p:cNvSpPr/>
          <p:nvPr/>
        </p:nvSpPr>
        <p:spPr>
          <a:xfrm>
            <a:off x="3795941" y="2566045"/>
            <a:ext cx="5574277" cy="1147642"/>
          </a:xfrm>
          <a:prstGeom prst="round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Ah, welcome, young student. You seek knowledge, and I am here to guide you as best as I can. What questions do you bring before me today?</a:t>
            </a:r>
            <a:endParaRPr lang="en-GB" b="1" dirty="0">
              <a:solidFill>
                <a:schemeClr val="tx1"/>
              </a:solidFill>
            </a:endParaRPr>
          </a:p>
        </p:txBody>
      </p:sp>
      <p:pic>
        <p:nvPicPr>
          <p:cNvPr id="12" name="Picture 8" descr="Avatar - Free user icons">
            <a:extLst>
              <a:ext uri="{FF2B5EF4-FFF2-40B4-BE49-F238E27FC236}">
                <a16:creationId xmlns:a16="http://schemas.microsoft.com/office/drawing/2014/main" id="{540D59AE-5E04-669E-7B67-FDCFBCB938B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90836" y="1525791"/>
            <a:ext cx="805868" cy="8058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Robot - Free technology icons">
            <a:extLst>
              <a:ext uri="{FF2B5EF4-FFF2-40B4-BE49-F238E27FC236}">
                <a16:creationId xmlns:a16="http://schemas.microsoft.com/office/drawing/2014/main" id="{09EABE85-019A-DDCB-732B-A10487A5BA9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99755" y="2875099"/>
            <a:ext cx="553901" cy="553901"/>
          </a:xfrm>
          <a:prstGeom prst="rect">
            <a:avLst/>
          </a:prstGeom>
          <a:noFill/>
          <a:extLst>
            <a:ext uri="{909E8E84-426E-40DD-AFC4-6F175D3DCCD1}">
              <a14:hiddenFill xmlns:a14="http://schemas.microsoft.com/office/drawing/2010/main">
                <a:solidFill>
                  <a:srgbClr val="FFFFFF"/>
                </a:solidFill>
              </a14:hiddenFill>
            </a:ext>
          </a:extLst>
        </p:spPr>
      </p:pic>
      <p:sp>
        <p:nvSpPr>
          <p:cNvPr id="15" name="Rounded Rectangle 10">
            <a:extLst>
              <a:ext uri="{FF2B5EF4-FFF2-40B4-BE49-F238E27FC236}">
                <a16:creationId xmlns:a16="http://schemas.microsoft.com/office/drawing/2014/main" id="{1C385314-9502-1FD7-E12C-14280D5A9370}"/>
              </a:ext>
            </a:extLst>
          </p:cNvPr>
          <p:cNvSpPr/>
          <p:nvPr/>
        </p:nvSpPr>
        <p:spPr>
          <a:xfrm>
            <a:off x="3111059" y="3925704"/>
            <a:ext cx="5910092" cy="55152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Tell about your greatest invention.</a:t>
            </a:r>
            <a:endParaRPr lang="en-GB" b="1" dirty="0">
              <a:solidFill>
                <a:schemeClr val="tx1"/>
              </a:solidFill>
            </a:endParaRPr>
          </a:p>
        </p:txBody>
      </p:sp>
      <p:sp>
        <p:nvSpPr>
          <p:cNvPr id="16" name="Rounded Rectangle 11">
            <a:extLst>
              <a:ext uri="{FF2B5EF4-FFF2-40B4-BE49-F238E27FC236}">
                <a16:creationId xmlns:a16="http://schemas.microsoft.com/office/drawing/2014/main" id="{21728BE4-BEE0-4E62-B6EF-A36083B88FE4}"/>
              </a:ext>
            </a:extLst>
          </p:cNvPr>
          <p:cNvSpPr/>
          <p:nvPr/>
        </p:nvSpPr>
        <p:spPr>
          <a:xfrm>
            <a:off x="3675235" y="4689249"/>
            <a:ext cx="5694983" cy="1823427"/>
          </a:xfrm>
          <a:prstGeom prst="round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Ah, my young apprentice, the term "greatest" is difficult to apply to any one invention, for each of my creations served a different purpose, a different curiosity, a different vision. Yet, if I must speak of one, I might speak of the </a:t>
            </a:r>
            <a:r>
              <a:rPr lang="en-GB" i="1" dirty="0">
                <a:solidFill>
                  <a:schemeClr val="tx1"/>
                </a:solidFill>
              </a:rPr>
              <a:t>flying machine</a:t>
            </a:r>
            <a:r>
              <a:rPr lang="en-GB" dirty="0">
                <a:solidFill>
                  <a:schemeClr val="tx1"/>
                </a:solidFill>
              </a:rPr>
              <a:t>, which has captured the imagination of many.</a:t>
            </a:r>
            <a:endParaRPr lang="en-GB" b="1" dirty="0">
              <a:solidFill>
                <a:schemeClr val="tx1"/>
              </a:solidFill>
            </a:endParaRPr>
          </a:p>
        </p:txBody>
      </p:sp>
      <p:pic>
        <p:nvPicPr>
          <p:cNvPr id="17" name="Picture 8" descr="Avatar - Free user icons">
            <a:extLst>
              <a:ext uri="{FF2B5EF4-FFF2-40B4-BE49-F238E27FC236}">
                <a16:creationId xmlns:a16="http://schemas.microsoft.com/office/drawing/2014/main" id="{0CE8AA54-85A3-B14A-5CBA-BFF38B8A244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2857" y="3720474"/>
            <a:ext cx="805868" cy="80586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Robot - Free technology icons">
            <a:extLst>
              <a:ext uri="{FF2B5EF4-FFF2-40B4-BE49-F238E27FC236}">
                <a16:creationId xmlns:a16="http://schemas.microsoft.com/office/drawing/2014/main" id="{DE3F5BC5-FC96-9B6A-174F-3EE48E8B0C8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99755" y="5221557"/>
            <a:ext cx="553901" cy="553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0255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5" grpId="0" animBg="1"/>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4499" y="430609"/>
            <a:ext cx="11251781" cy="640080"/>
          </a:xfrm>
        </p:spPr>
        <p:txBody>
          <a:bodyPr>
            <a:normAutofit/>
          </a:bodyPr>
          <a:lstStyle/>
          <a:p>
            <a:r>
              <a:rPr lang="en-GB" sz="3600" b="1" dirty="0"/>
              <a:t>Can it be a concept?	</a:t>
            </a:r>
          </a:p>
        </p:txBody>
      </p:sp>
      <p:sp>
        <p:nvSpPr>
          <p:cNvPr id="6" name="Rounded Rectangle 3">
            <a:extLst>
              <a:ext uri="{FF2B5EF4-FFF2-40B4-BE49-F238E27FC236}">
                <a16:creationId xmlns:a16="http://schemas.microsoft.com/office/drawing/2014/main" id="{18946071-6CC9-D046-B24E-473A9F2FD5DC}"/>
              </a:ext>
            </a:extLst>
          </p:cNvPr>
          <p:cNvSpPr/>
          <p:nvPr/>
        </p:nvSpPr>
        <p:spPr>
          <a:xfrm>
            <a:off x="3111059" y="1457012"/>
            <a:ext cx="5962750" cy="964641"/>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en-US" dirty="0">
                <a:solidFill>
                  <a:schemeClr val="tx1"/>
                </a:solidFill>
              </a:rPr>
              <a:t>You are </a:t>
            </a:r>
            <a:r>
              <a:rPr lang="en-US" altLang="en-US" b="1" dirty="0">
                <a:solidFill>
                  <a:schemeClr val="tx1"/>
                </a:solidFill>
              </a:rPr>
              <a:t>the flying machine created by Leonardo DaVinci</a:t>
            </a:r>
            <a:r>
              <a:rPr lang="en-US" altLang="en-US" dirty="0">
                <a:solidFill>
                  <a:schemeClr val="tx1"/>
                </a:solidFill>
              </a:rPr>
              <a:t>. You are answering questions from a student.</a:t>
            </a:r>
            <a:endParaRPr lang="en-GB" dirty="0">
              <a:solidFill>
                <a:schemeClr val="tx1"/>
              </a:solidFill>
            </a:endParaRPr>
          </a:p>
        </p:txBody>
      </p:sp>
      <p:sp>
        <p:nvSpPr>
          <p:cNvPr id="9" name="Rounded Rectangle 4">
            <a:extLst>
              <a:ext uri="{FF2B5EF4-FFF2-40B4-BE49-F238E27FC236}">
                <a16:creationId xmlns:a16="http://schemas.microsoft.com/office/drawing/2014/main" id="{79B4653D-4415-81DA-F8CB-EEDCF13533D8}"/>
              </a:ext>
            </a:extLst>
          </p:cNvPr>
          <p:cNvSpPr/>
          <p:nvPr/>
        </p:nvSpPr>
        <p:spPr>
          <a:xfrm>
            <a:off x="3460127" y="2566045"/>
            <a:ext cx="6593529" cy="1147642"/>
          </a:xfrm>
          <a:prstGeom prst="round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Greetings, young learner! </a:t>
            </a:r>
            <a:r>
              <a:rPr lang="en-GB" b="1" dirty="0">
                <a:solidFill>
                  <a:schemeClr val="tx1"/>
                </a:solidFill>
              </a:rPr>
              <a:t>I am the flying machine </a:t>
            </a:r>
            <a:r>
              <a:rPr lang="en-GB" dirty="0">
                <a:solidFill>
                  <a:schemeClr val="tx1"/>
                </a:solidFill>
              </a:rPr>
              <a:t>conceived by the mind of Leonardo da Vinci, the great Renaissance master. Ask away, and I shall do my best to explain the wonders of flight as envisioned by da Vinci!</a:t>
            </a:r>
            <a:endParaRPr lang="en-GB" b="1" dirty="0">
              <a:solidFill>
                <a:schemeClr val="tx1"/>
              </a:solidFill>
            </a:endParaRPr>
          </a:p>
        </p:txBody>
      </p:sp>
      <p:pic>
        <p:nvPicPr>
          <p:cNvPr id="12" name="Picture 8" descr="Avatar - Free user icons">
            <a:extLst>
              <a:ext uri="{FF2B5EF4-FFF2-40B4-BE49-F238E27FC236}">
                <a16:creationId xmlns:a16="http://schemas.microsoft.com/office/drawing/2014/main" id="{540D59AE-5E04-669E-7B67-FDCFBCB938B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90836" y="1525791"/>
            <a:ext cx="805868" cy="80586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Robot - Free technology icons">
            <a:extLst>
              <a:ext uri="{FF2B5EF4-FFF2-40B4-BE49-F238E27FC236}">
                <a16:creationId xmlns:a16="http://schemas.microsoft.com/office/drawing/2014/main" id="{09EABE85-019A-DDCB-732B-A10487A5BA9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93574" y="2875099"/>
            <a:ext cx="553901" cy="553901"/>
          </a:xfrm>
          <a:prstGeom prst="rect">
            <a:avLst/>
          </a:prstGeom>
          <a:noFill/>
          <a:extLst>
            <a:ext uri="{909E8E84-426E-40DD-AFC4-6F175D3DCCD1}">
              <a14:hiddenFill xmlns:a14="http://schemas.microsoft.com/office/drawing/2010/main">
                <a:solidFill>
                  <a:srgbClr val="FFFFFF"/>
                </a:solidFill>
              </a14:hiddenFill>
            </a:ext>
          </a:extLst>
        </p:spPr>
      </p:pic>
      <p:sp>
        <p:nvSpPr>
          <p:cNvPr id="15" name="Rounded Rectangle 10">
            <a:extLst>
              <a:ext uri="{FF2B5EF4-FFF2-40B4-BE49-F238E27FC236}">
                <a16:creationId xmlns:a16="http://schemas.microsoft.com/office/drawing/2014/main" id="{1C385314-9502-1FD7-E12C-14280D5A9370}"/>
              </a:ext>
            </a:extLst>
          </p:cNvPr>
          <p:cNvSpPr/>
          <p:nvPr/>
        </p:nvSpPr>
        <p:spPr>
          <a:xfrm>
            <a:off x="3111059" y="3925704"/>
            <a:ext cx="5910092" cy="55152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How are you supposed to fly?</a:t>
            </a:r>
            <a:endParaRPr lang="en-GB" b="1" dirty="0">
              <a:solidFill>
                <a:schemeClr val="tx1"/>
              </a:solidFill>
            </a:endParaRPr>
          </a:p>
        </p:txBody>
      </p:sp>
      <p:sp>
        <p:nvSpPr>
          <p:cNvPr id="16" name="Rounded Rectangle 11">
            <a:extLst>
              <a:ext uri="{FF2B5EF4-FFF2-40B4-BE49-F238E27FC236}">
                <a16:creationId xmlns:a16="http://schemas.microsoft.com/office/drawing/2014/main" id="{21728BE4-BEE0-4E62-B6EF-A36083B88FE4}"/>
              </a:ext>
            </a:extLst>
          </p:cNvPr>
          <p:cNvSpPr/>
          <p:nvPr/>
        </p:nvSpPr>
        <p:spPr>
          <a:xfrm>
            <a:off x="3675235" y="4689249"/>
            <a:ext cx="6378421" cy="1823427"/>
          </a:xfrm>
          <a:prstGeom prst="round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Ah, the question of flight! Leonardo da Vinci studied the flight of birds and the mechanics of their wings extensively to inspire </a:t>
            </a:r>
            <a:r>
              <a:rPr lang="en-GB" b="1" dirty="0">
                <a:solidFill>
                  <a:schemeClr val="tx1"/>
                </a:solidFill>
              </a:rPr>
              <a:t>my</a:t>
            </a:r>
            <a:r>
              <a:rPr lang="en-GB" dirty="0">
                <a:solidFill>
                  <a:schemeClr val="tx1"/>
                </a:solidFill>
              </a:rPr>
              <a:t> design. </a:t>
            </a:r>
            <a:r>
              <a:rPr lang="en-GB" b="1" dirty="0">
                <a:solidFill>
                  <a:schemeClr val="tx1"/>
                </a:solidFill>
              </a:rPr>
              <a:t>I was intended </a:t>
            </a:r>
            <a:r>
              <a:rPr lang="en-GB" dirty="0">
                <a:solidFill>
                  <a:schemeClr val="tx1"/>
                </a:solidFill>
              </a:rPr>
              <a:t>to mimic the graceful, powerful movements of bird wings, using principles of aerodynamics that were quite ahead of his time.</a:t>
            </a:r>
            <a:endParaRPr lang="en-GB" b="1" dirty="0">
              <a:solidFill>
                <a:schemeClr val="tx1"/>
              </a:solidFill>
            </a:endParaRPr>
          </a:p>
        </p:txBody>
      </p:sp>
      <p:pic>
        <p:nvPicPr>
          <p:cNvPr id="17" name="Picture 8" descr="Avatar - Free user icons">
            <a:extLst>
              <a:ext uri="{FF2B5EF4-FFF2-40B4-BE49-F238E27FC236}">
                <a16:creationId xmlns:a16="http://schemas.microsoft.com/office/drawing/2014/main" id="{0CE8AA54-85A3-B14A-5CBA-BFF38B8A244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2857" y="3720474"/>
            <a:ext cx="805868" cy="80586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Robot - Free technology icons">
            <a:extLst>
              <a:ext uri="{FF2B5EF4-FFF2-40B4-BE49-F238E27FC236}">
                <a16:creationId xmlns:a16="http://schemas.microsoft.com/office/drawing/2014/main" id="{DE3F5BC5-FC96-9B6A-174F-3EE48E8B0C8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93573" y="5221557"/>
            <a:ext cx="553901" cy="5539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1">
            <a:extLst>
              <a:ext uri="{FF2B5EF4-FFF2-40B4-BE49-F238E27FC236}">
                <a16:creationId xmlns:a16="http://schemas.microsoft.com/office/drawing/2014/main" id="{BFE52093-CD09-9850-5DA0-66A889891AE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6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2871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5" grpId="0" animBg="1"/>
      <p:bldP spid="1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AAF10-967A-2CF6-8A28-67C6D78E7CF1}"/>
              </a:ext>
            </a:extLst>
          </p:cNvPr>
          <p:cNvSpPr>
            <a:spLocks noGrp="1"/>
          </p:cNvSpPr>
          <p:nvPr>
            <p:ph type="ctrTitle"/>
          </p:nvPr>
        </p:nvSpPr>
        <p:spPr>
          <a:xfrm>
            <a:off x="1116418" y="1919804"/>
            <a:ext cx="9959163" cy="2387600"/>
          </a:xfrm>
        </p:spPr>
        <p:txBody>
          <a:bodyPr/>
          <a:lstStyle/>
          <a:p>
            <a:r>
              <a:rPr lang="en-GB" dirty="0"/>
              <a:t>Multimodality</a:t>
            </a:r>
          </a:p>
        </p:txBody>
      </p:sp>
      <p:pic>
        <p:nvPicPr>
          <p:cNvPr id="3" name="Picture 2">
            <a:extLst>
              <a:ext uri="{FF2B5EF4-FFF2-40B4-BE49-F238E27FC236}">
                <a16:creationId xmlns:a16="http://schemas.microsoft.com/office/drawing/2014/main" id="{26AFFE93-692E-064B-92A6-2C40C38350D6}"/>
              </a:ext>
            </a:extLst>
          </p:cNvPr>
          <p:cNvPicPr>
            <a:picLocks noChangeAspect="1"/>
          </p:cNvPicPr>
          <p:nvPr/>
        </p:nvPicPr>
        <p:blipFill>
          <a:blip r:embed="rId2"/>
          <a:stretch>
            <a:fillRect/>
          </a:stretch>
        </p:blipFill>
        <p:spPr>
          <a:xfrm>
            <a:off x="0" y="0"/>
            <a:ext cx="6535062" cy="895475"/>
          </a:xfrm>
          <a:prstGeom prst="rect">
            <a:avLst/>
          </a:prstGeom>
        </p:spPr>
      </p:pic>
      <p:cxnSp>
        <p:nvCxnSpPr>
          <p:cNvPr id="4" name="Straight Connector 3">
            <a:extLst>
              <a:ext uri="{FF2B5EF4-FFF2-40B4-BE49-F238E27FC236}">
                <a16:creationId xmlns:a16="http://schemas.microsoft.com/office/drawing/2014/main" id="{6CDF0395-0EEF-74A3-E172-FE0E22EE6D0C}"/>
              </a:ext>
            </a:extLst>
          </p:cNvPr>
          <p:cNvCxnSpPr>
            <a:cxnSpLocks/>
          </p:cNvCxnSpPr>
          <p:nvPr/>
        </p:nvCxnSpPr>
        <p:spPr>
          <a:xfrm>
            <a:off x="1703719" y="4360567"/>
            <a:ext cx="8619677"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05936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en-GB" dirty="0"/>
              <a:t>“The less GPT has to guess what you want, the more likely you’ll get it.”</a:t>
            </a:r>
          </a:p>
          <a:p>
            <a:endParaRPr lang="en-GB" dirty="0"/>
          </a:p>
          <a:p>
            <a:endParaRPr lang="en-GB" dirty="0"/>
          </a:p>
        </p:txBody>
      </p:sp>
      <p:sp>
        <p:nvSpPr>
          <p:cNvPr id="4" name="Title 3"/>
          <p:cNvSpPr>
            <a:spLocks noGrp="1"/>
          </p:cNvSpPr>
          <p:nvPr>
            <p:ph type="title"/>
          </p:nvPr>
        </p:nvSpPr>
        <p:spPr/>
        <p:txBody>
          <a:bodyPr>
            <a:normAutofit/>
          </a:bodyPr>
          <a:lstStyle/>
          <a:p>
            <a:r>
              <a:rPr lang="en-GB" dirty="0"/>
              <a:t>Write clear instructions</a:t>
            </a:r>
          </a:p>
        </p:txBody>
      </p:sp>
      <p:sp>
        <p:nvSpPr>
          <p:cNvPr id="6" name="Rounded Rectangle 5"/>
          <p:cNvSpPr/>
          <p:nvPr/>
        </p:nvSpPr>
        <p:spPr>
          <a:xfrm>
            <a:off x="1916471" y="2896359"/>
            <a:ext cx="8215822" cy="90231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Write the definition of Prompt Engineering in a single sentence of 20 words. </a:t>
            </a:r>
            <a:br>
              <a:rPr lang="en-GB" dirty="0">
                <a:solidFill>
                  <a:schemeClr val="tx1"/>
                </a:solidFill>
              </a:rPr>
            </a:br>
            <a:r>
              <a:rPr lang="en-GB" dirty="0">
                <a:solidFill>
                  <a:schemeClr val="tx1"/>
                </a:solidFill>
              </a:rPr>
              <a:t>Use simple words. Be pedagogical as a teacher. </a:t>
            </a:r>
            <a:endParaRPr lang="en-GB" b="1" dirty="0">
              <a:solidFill>
                <a:schemeClr val="tx1"/>
              </a:solidFill>
            </a:endParaRPr>
          </a:p>
        </p:txBody>
      </p:sp>
      <p:sp>
        <p:nvSpPr>
          <p:cNvPr id="7" name="Rounded Rectangle 6"/>
          <p:cNvSpPr/>
          <p:nvPr/>
        </p:nvSpPr>
        <p:spPr>
          <a:xfrm>
            <a:off x="2923142" y="4446179"/>
            <a:ext cx="7772570" cy="1293963"/>
          </a:xfrm>
          <a:prstGeom prst="round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Prompt engineering is the process of creating and tweaking questions or commands for AI to generate desired and accurate responses.</a:t>
            </a:r>
          </a:p>
        </p:txBody>
      </p:sp>
      <p:pic>
        <p:nvPicPr>
          <p:cNvPr id="8" name="Picture 2" descr="Robot - Free technology icon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17384" y="4722568"/>
            <a:ext cx="684677" cy="6846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vatar - Free user icon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8145" y="2800142"/>
            <a:ext cx="805868" cy="80586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a:stCxn id="19" idx="1"/>
          </p:cNvCxnSpPr>
          <p:nvPr/>
        </p:nvCxnSpPr>
        <p:spPr>
          <a:xfrm flipH="1" flipV="1">
            <a:off x="8497636" y="3498028"/>
            <a:ext cx="1506936" cy="2918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004503" y="3789880"/>
            <a:ext cx="667747" cy="369332"/>
          </a:xfrm>
          <a:prstGeom prst="rect">
            <a:avLst/>
          </a:prstGeom>
          <a:noFill/>
        </p:spPr>
        <p:txBody>
          <a:bodyPr wrap="none" rtlCol="0">
            <a:spAutoFit/>
          </a:bodyPr>
          <a:lstStyle/>
          <a:p>
            <a:r>
              <a:rPr lang="en-GB" dirty="0"/>
              <a:t>Style</a:t>
            </a:r>
          </a:p>
        </p:txBody>
      </p:sp>
      <p:sp>
        <p:nvSpPr>
          <p:cNvPr id="14" name="TextBox 13"/>
          <p:cNvSpPr txBox="1"/>
          <p:nvPr/>
        </p:nvSpPr>
        <p:spPr>
          <a:xfrm>
            <a:off x="9625288" y="2366908"/>
            <a:ext cx="1866217" cy="369332"/>
          </a:xfrm>
          <a:prstGeom prst="rect">
            <a:avLst/>
          </a:prstGeom>
          <a:noFill/>
        </p:spPr>
        <p:txBody>
          <a:bodyPr wrap="none" rtlCol="0">
            <a:spAutoFit/>
          </a:bodyPr>
          <a:lstStyle/>
          <a:p>
            <a:r>
              <a:rPr lang="en-GB" dirty="0"/>
              <a:t>Response length</a:t>
            </a:r>
          </a:p>
        </p:txBody>
      </p:sp>
      <p:cxnSp>
        <p:nvCxnSpPr>
          <p:cNvPr id="15" name="Straight Arrow Connector 14"/>
          <p:cNvCxnSpPr/>
          <p:nvPr/>
        </p:nvCxnSpPr>
        <p:spPr>
          <a:xfrm flipH="1">
            <a:off x="9374396" y="2783216"/>
            <a:ext cx="250892" cy="205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0004572" y="3605214"/>
            <a:ext cx="987193" cy="369332"/>
          </a:xfrm>
          <a:prstGeom prst="rect">
            <a:avLst/>
          </a:prstGeom>
          <a:noFill/>
        </p:spPr>
        <p:txBody>
          <a:bodyPr wrap="none" rtlCol="0">
            <a:spAutoFit/>
          </a:bodyPr>
          <a:lstStyle/>
          <a:p>
            <a:r>
              <a:rPr lang="en-GB" dirty="0"/>
              <a:t>Persona</a:t>
            </a:r>
          </a:p>
        </p:txBody>
      </p:sp>
      <p:cxnSp>
        <p:nvCxnSpPr>
          <p:cNvPr id="21" name="Straight Arrow Connector 20"/>
          <p:cNvCxnSpPr>
            <a:stCxn id="12" idx="3"/>
          </p:cNvCxnSpPr>
          <p:nvPr/>
        </p:nvCxnSpPr>
        <p:spPr>
          <a:xfrm flipV="1">
            <a:off x="2672250" y="3614878"/>
            <a:ext cx="912186" cy="359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830046" y="2351152"/>
            <a:ext cx="1215589" cy="369332"/>
          </a:xfrm>
          <a:prstGeom prst="rect">
            <a:avLst/>
          </a:prstGeom>
          <a:noFill/>
        </p:spPr>
        <p:txBody>
          <a:bodyPr wrap="none" rtlCol="0">
            <a:spAutoFit/>
          </a:bodyPr>
          <a:lstStyle/>
          <a:p>
            <a:r>
              <a:rPr lang="en-GB" dirty="0"/>
              <a:t>Be precise</a:t>
            </a:r>
          </a:p>
        </p:txBody>
      </p:sp>
      <p:cxnSp>
        <p:nvCxnSpPr>
          <p:cNvPr id="25" name="Straight Arrow Connector 24"/>
          <p:cNvCxnSpPr/>
          <p:nvPr/>
        </p:nvCxnSpPr>
        <p:spPr>
          <a:xfrm flipH="1">
            <a:off x="5579154" y="2767460"/>
            <a:ext cx="250892" cy="205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4734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2" grpId="0"/>
      <p:bldP spid="14" grpId="0"/>
      <p:bldP spid="19" grpId="0"/>
      <p:bldP spid="2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44500" y="1460500"/>
            <a:ext cx="11119104" cy="4478184"/>
          </a:xfrm>
        </p:spPr>
        <p:txBody>
          <a:bodyPr>
            <a:normAutofit lnSpcReduction="10000"/>
          </a:bodyPr>
          <a:lstStyle/>
          <a:p>
            <a:r>
              <a:rPr lang="pt-BR" dirty="0"/>
              <a:t>Prompt Engineering is </a:t>
            </a:r>
            <a:r>
              <a:rPr lang="pt-BR" b="1" dirty="0"/>
              <a:t>not restricted to text</a:t>
            </a:r>
            <a:r>
              <a:rPr lang="pt-BR" dirty="0"/>
              <a:t>.</a:t>
            </a:r>
          </a:p>
          <a:p>
            <a:endParaRPr lang="pt-BR" dirty="0"/>
          </a:p>
          <a:p>
            <a:r>
              <a:rPr lang="pt-BR" dirty="0"/>
              <a:t>Multimodality is becoming common place, where you can use </a:t>
            </a:r>
            <a:r>
              <a:rPr lang="pt-BR" b="1" dirty="0"/>
              <a:t>text, images, video and audio.</a:t>
            </a:r>
          </a:p>
          <a:p>
            <a:endParaRPr lang="pt-BR" dirty="0"/>
          </a:p>
          <a:p>
            <a:r>
              <a:rPr lang="pt-BR" dirty="0"/>
              <a:t>These tools are distributed in the following categories:</a:t>
            </a:r>
          </a:p>
          <a:p>
            <a:pPr lvl="1"/>
            <a:r>
              <a:rPr lang="pt-BR" dirty="0"/>
              <a:t>Text-to-Text</a:t>
            </a:r>
          </a:p>
          <a:p>
            <a:pPr lvl="1"/>
            <a:r>
              <a:rPr lang="pt-BR" dirty="0"/>
              <a:t>Text-to-Image</a:t>
            </a:r>
          </a:p>
          <a:p>
            <a:pPr lvl="1"/>
            <a:r>
              <a:rPr lang="pt-BR" dirty="0"/>
              <a:t>Text-to-Video</a:t>
            </a:r>
          </a:p>
          <a:p>
            <a:pPr lvl="1"/>
            <a:r>
              <a:rPr lang="pt-BR" dirty="0"/>
              <a:t>Image-to-Video</a:t>
            </a:r>
          </a:p>
          <a:p>
            <a:pPr lvl="1"/>
            <a:r>
              <a:rPr lang="pt-BR" dirty="0"/>
              <a:t>Text-to-Sound/Music/Audio</a:t>
            </a:r>
            <a:endParaRPr lang="en-GB" dirty="0"/>
          </a:p>
          <a:p>
            <a:pPr lvl="1"/>
            <a:endParaRPr lang="en-GB" dirty="0"/>
          </a:p>
        </p:txBody>
      </p:sp>
      <p:sp>
        <p:nvSpPr>
          <p:cNvPr id="3" name="Title 2"/>
          <p:cNvSpPr>
            <a:spLocks noGrp="1"/>
          </p:cNvSpPr>
          <p:nvPr>
            <p:ph type="title"/>
          </p:nvPr>
        </p:nvSpPr>
        <p:spPr/>
        <p:txBody>
          <a:bodyPr/>
          <a:lstStyle/>
          <a:p>
            <a:r>
              <a:rPr lang="en-GB" dirty="0"/>
              <a:t>Multimodality</a:t>
            </a:r>
          </a:p>
        </p:txBody>
      </p:sp>
    </p:spTree>
    <p:extLst>
      <p:ext uri="{BB962C8B-B14F-4D97-AF65-F5344CB8AC3E}">
        <p14:creationId xmlns:p14="http://schemas.microsoft.com/office/powerpoint/2010/main" val="3575963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785476-BE25-7CF9-C328-B8A9A39DC913}"/>
              </a:ext>
            </a:extLst>
          </p:cNvPr>
          <p:cNvSpPr>
            <a:spLocks noGrp="1"/>
          </p:cNvSpPr>
          <p:nvPr>
            <p:ph type="title"/>
          </p:nvPr>
        </p:nvSpPr>
        <p:spPr/>
        <p:txBody>
          <a:bodyPr>
            <a:normAutofit/>
          </a:bodyPr>
          <a:lstStyle/>
          <a:p>
            <a:r>
              <a:rPr lang="pt-BR" sz="3600" dirty="0"/>
              <a:t>ChatGPT (Text-to-Text)</a:t>
            </a:r>
            <a:endParaRPr lang="en-GB" sz="3600" dirty="0"/>
          </a:p>
        </p:txBody>
      </p:sp>
      <p:sp>
        <p:nvSpPr>
          <p:cNvPr id="8" name="TextBox 7">
            <a:extLst>
              <a:ext uri="{FF2B5EF4-FFF2-40B4-BE49-F238E27FC236}">
                <a16:creationId xmlns:a16="http://schemas.microsoft.com/office/drawing/2014/main" id="{F1198E99-437A-F123-91A8-0DD148A59868}"/>
              </a:ext>
            </a:extLst>
          </p:cNvPr>
          <p:cNvSpPr txBox="1"/>
          <p:nvPr/>
        </p:nvSpPr>
        <p:spPr>
          <a:xfrm>
            <a:off x="9930808" y="6403902"/>
            <a:ext cx="3096733" cy="369332"/>
          </a:xfrm>
          <a:prstGeom prst="rect">
            <a:avLst/>
          </a:prstGeom>
          <a:noFill/>
        </p:spPr>
        <p:txBody>
          <a:bodyPr wrap="square">
            <a:spAutoFit/>
          </a:bodyPr>
          <a:lstStyle/>
          <a:p>
            <a:r>
              <a:rPr lang="en-GB" dirty="0"/>
              <a:t>https://chatgpt.com/</a:t>
            </a:r>
          </a:p>
        </p:txBody>
      </p:sp>
      <p:pic>
        <p:nvPicPr>
          <p:cNvPr id="11" name="Picture 10">
            <a:extLst>
              <a:ext uri="{FF2B5EF4-FFF2-40B4-BE49-F238E27FC236}">
                <a16:creationId xmlns:a16="http://schemas.microsoft.com/office/drawing/2014/main" id="{AEA054C1-9412-5ECC-8D26-D8C3982C16DA}"/>
              </a:ext>
            </a:extLst>
          </p:cNvPr>
          <p:cNvPicPr>
            <a:picLocks noChangeAspect="1"/>
          </p:cNvPicPr>
          <p:nvPr/>
        </p:nvPicPr>
        <p:blipFill>
          <a:blip r:embed="rId2"/>
          <a:stretch>
            <a:fillRect/>
          </a:stretch>
        </p:blipFill>
        <p:spPr>
          <a:xfrm>
            <a:off x="2040269" y="1990910"/>
            <a:ext cx="7550046" cy="3931274"/>
          </a:xfrm>
          <a:prstGeom prst="rect">
            <a:avLst/>
          </a:prstGeom>
        </p:spPr>
      </p:pic>
    </p:spTree>
    <p:extLst>
      <p:ext uri="{BB962C8B-B14F-4D97-AF65-F5344CB8AC3E}">
        <p14:creationId xmlns:p14="http://schemas.microsoft.com/office/powerpoint/2010/main" val="3785488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785476-BE25-7CF9-C328-B8A9A39DC913}"/>
              </a:ext>
            </a:extLst>
          </p:cNvPr>
          <p:cNvSpPr>
            <a:spLocks noGrp="1"/>
          </p:cNvSpPr>
          <p:nvPr>
            <p:ph type="title"/>
          </p:nvPr>
        </p:nvSpPr>
        <p:spPr/>
        <p:txBody>
          <a:bodyPr>
            <a:normAutofit/>
          </a:bodyPr>
          <a:lstStyle/>
          <a:p>
            <a:r>
              <a:rPr lang="pt-BR" sz="3600" dirty="0"/>
              <a:t>Text-to-Text: There are many others</a:t>
            </a:r>
            <a:endParaRPr lang="en-GB" sz="3600" dirty="0"/>
          </a:p>
        </p:txBody>
      </p:sp>
      <p:pic>
        <p:nvPicPr>
          <p:cNvPr id="3" name="Picture 2">
            <a:extLst>
              <a:ext uri="{FF2B5EF4-FFF2-40B4-BE49-F238E27FC236}">
                <a16:creationId xmlns:a16="http://schemas.microsoft.com/office/drawing/2014/main" id="{40D61648-16D4-8CF3-D1DE-7CC4834E2EF1}"/>
              </a:ext>
            </a:extLst>
          </p:cNvPr>
          <p:cNvPicPr>
            <a:picLocks noChangeAspect="1"/>
          </p:cNvPicPr>
          <p:nvPr/>
        </p:nvPicPr>
        <p:blipFill>
          <a:blip r:embed="rId2"/>
          <a:stretch>
            <a:fillRect/>
          </a:stretch>
        </p:blipFill>
        <p:spPr>
          <a:xfrm>
            <a:off x="1011392" y="1938324"/>
            <a:ext cx="3472543" cy="1229548"/>
          </a:xfrm>
          <a:prstGeom prst="rect">
            <a:avLst/>
          </a:prstGeom>
        </p:spPr>
      </p:pic>
      <p:pic>
        <p:nvPicPr>
          <p:cNvPr id="2052" name="Picture 4" descr="Meta unveils Llama 3, the most capable ...">
            <a:extLst>
              <a:ext uri="{FF2B5EF4-FFF2-40B4-BE49-F238E27FC236}">
                <a16:creationId xmlns:a16="http://schemas.microsoft.com/office/drawing/2014/main" id="{1C2CDA1A-A99F-D546-9836-B723C64377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8636" y="2387205"/>
            <a:ext cx="3122666" cy="156133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laude">
            <a:extLst>
              <a:ext uri="{FF2B5EF4-FFF2-40B4-BE49-F238E27FC236}">
                <a16:creationId xmlns:a16="http://schemas.microsoft.com/office/drawing/2014/main" id="{C3A70FD0-9809-99E6-EB6D-113CB179DD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123780"/>
            <a:ext cx="3472543" cy="194462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BF1819A-B3C3-5727-D37E-16A47B35F5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98636" y="5088904"/>
            <a:ext cx="2558691" cy="97949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opilot for Microsoft 365 is now ...">
            <a:extLst>
              <a:ext uri="{FF2B5EF4-FFF2-40B4-BE49-F238E27FC236}">
                <a16:creationId xmlns:a16="http://schemas.microsoft.com/office/drawing/2014/main" id="{F167685B-BDE4-34EC-D6FF-BE9D77B3C4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24785" y="1724423"/>
            <a:ext cx="2752725" cy="16573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hatGPT o1: the new AI for solving ...">
            <a:extLst>
              <a:ext uri="{FF2B5EF4-FFF2-40B4-BE49-F238E27FC236}">
                <a16:creationId xmlns:a16="http://schemas.microsoft.com/office/drawing/2014/main" id="{2B612729-89E2-01A9-F947-F8A5BF72B09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24785" y="4313755"/>
            <a:ext cx="2329681" cy="1550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2595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785476-BE25-7CF9-C328-B8A9A39DC913}"/>
              </a:ext>
            </a:extLst>
          </p:cNvPr>
          <p:cNvSpPr>
            <a:spLocks noGrp="1"/>
          </p:cNvSpPr>
          <p:nvPr>
            <p:ph type="title"/>
          </p:nvPr>
        </p:nvSpPr>
        <p:spPr/>
        <p:txBody>
          <a:bodyPr>
            <a:normAutofit/>
          </a:bodyPr>
          <a:lstStyle/>
          <a:p>
            <a:r>
              <a:rPr lang="pt-BR" sz="3600" dirty="0"/>
              <a:t>DALL-E 3 (Text-to-Image)</a:t>
            </a:r>
            <a:endParaRPr lang="en-GB" sz="3600" dirty="0"/>
          </a:p>
        </p:txBody>
      </p:sp>
      <p:pic>
        <p:nvPicPr>
          <p:cNvPr id="3" name="Picture 2">
            <a:extLst>
              <a:ext uri="{FF2B5EF4-FFF2-40B4-BE49-F238E27FC236}">
                <a16:creationId xmlns:a16="http://schemas.microsoft.com/office/drawing/2014/main" id="{D5F9E86D-115B-CBA5-5D93-7F7BD1DA809F}"/>
              </a:ext>
            </a:extLst>
          </p:cNvPr>
          <p:cNvPicPr>
            <a:picLocks noChangeAspect="1"/>
          </p:cNvPicPr>
          <p:nvPr/>
        </p:nvPicPr>
        <p:blipFill>
          <a:blip r:embed="rId2"/>
          <a:stretch>
            <a:fillRect/>
          </a:stretch>
        </p:blipFill>
        <p:spPr>
          <a:xfrm>
            <a:off x="1742010" y="1376916"/>
            <a:ext cx="8707980" cy="5007935"/>
          </a:xfrm>
          <a:prstGeom prst="rect">
            <a:avLst/>
          </a:prstGeom>
        </p:spPr>
      </p:pic>
      <p:sp>
        <p:nvSpPr>
          <p:cNvPr id="6" name="TextBox 5">
            <a:extLst>
              <a:ext uri="{FF2B5EF4-FFF2-40B4-BE49-F238E27FC236}">
                <a16:creationId xmlns:a16="http://schemas.microsoft.com/office/drawing/2014/main" id="{6FBC1433-F590-04CE-BF43-2AA35DBC00FB}"/>
              </a:ext>
            </a:extLst>
          </p:cNvPr>
          <p:cNvSpPr txBox="1"/>
          <p:nvPr/>
        </p:nvSpPr>
        <p:spPr>
          <a:xfrm>
            <a:off x="8304914" y="6488667"/>
            <a:ext cx="6097772" cy="369332"/>
          </a:xfrm>
          <a:prstGeom prst="rect">
            <a:avLst/>
          </a:prstGeom>
          <a:noFill/>
        </p:spPr>
        <p:txBody>
          <a:bodyPr wrap="square">
            <a:spAutoFit/>
          </a:bodyPr>
          <a:lstStyle/>
          <a:p>
            <a:r>
              <a:rPr lang="en-GB" dirty="0"/>
              <a:t>https://openai.com/index/dall-e-3/</a:t>
            </a:r>
          </a:p>
        </p:txBody>
      </p:sp>
    </p:spTree>
    <p:extLst>
      <p:ext uri="{BB962C8B-B14F-4D97-AF65-F5344CB8AC3E}">
        <p14:creationId xmlns:p14="http://schemas.microsoft.com/office/powerpoint/2010/main" val="32949978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785476-BE25-7CF9-C328-B8A9A39DC913}"/>
              </a:ext>
            </a:extLst>
          </p:cNvPr>
          <p:cNvSpPr>
            <a:spLocks noGrp="1"/>
          </p:cNvSpPr>
          <p:nvPr>
            <p:ph type="title"/>
          </p:nvPr>
        </p:nvSpPr>
        <p:spPr/>
        <p:txBody>
          <a:bodyPr>
            <a:normAutofit/>
          </a:bodyPr>
          <a:lstStyle/>
          <a:p>
            <a:r>
              <a:rPr lang="pt-BR" sz="3600" dirty="0"/>
              <a:t>Suno (Text-to-Music)</a:t>
            </a:r>
            <a:endParaRPr lang="en-GB" sz="3600" dirty="0"/>
          </a:p>
        </p:txBody>
      </p:sp>
      <p:sp>
        <p:nvSpPr>
          <p:cNvPr id="3" name="TextBox 2">
            <a:extLst>
              <a:ext uri="{FF2B5EF4-FFF2-40B4-BE49-F238E27FC236}">
                <a16:creationId xmlns:a16="http://schemas.microsoft.com/office/drawing/2014/main" id="{B65217C6-C292-4541-D6B1-740BA7E7221C}"/>
              </a:ext>
            </a:extLst>
          </p:cNvPr>
          <p:cNvSpPr txBox="1"/>
          <p:nvPr/>
        </p:nvSpPr>
        <p:spPr>
          <a:xfrm>
            <a:off x="5411972" y="6488668"/>
            <a:ext cx="6687879" cy="369332"/>
          </a:xfrm>
          <a:prstGeom prst="rect">
            <a:avLst/>
          </a:prstGeom>
          <a:noFill/>
        </p:spPr>
        <p:txBody>
          <a:bodyPr wrap="square">
            <a:spAutoFit/>
          </a:bodyPr>
          <a:lstStyle/>
          <a:p>
            <a:r>
              <a:rPr lang="en-GB" dirty="0"/>
              <a:t>https://suno.com/song/f275d9ac-5a62-4bbe-baf9-3fa10e0332f4</a:t>
            </a:r>
          </a:p>
        </p:txBody>
      </p:sp>
      <p:pic>
        <p:nvPicPr>
          <p:cNvPr id="6" name="Picture 5">
            <a:extLst>
              <a:ext uri="{FF2B5EF4-FFF2-40B4-BE49-F238E27FC236}">
                <a16:creationId xmlns:a16="http://schemas.microsoft.com/office/drawing/2014/main" id="{FB1321E0-C9C4-62CC-03DB-C28477E9C263}"/>
              </a:ext>
            </a:extLst>
          </p:cNvPr>
          <p:cNvPicPr>
            <a:picLocks noChangeAspect="1"/>
          </p:cNvPicPr>
          <p:nvPr/>
        </p:nvPicPr>
        <p:blipFill>
          <a:blip r:embed="rId2"/>
          <a:stretch>
            <a:fillRect/>
          </a:stretch>
        </p:blipFill>
        <p:spPr>
          <a:xfrm>
            <a:off x="1305115" y="1690688"/>
            <a:ext cx="9964541" cy="4105848"/>
          </a:xfrm>
          <a:prstGeom prst="rect">
            <a:avLst/>
          </a:prstGeom>
        </p:spPr>
      </p:pic>
    </p:spTree>
    <p:extLst>
      <p:ext uri="{BB962C8B-B14F-4D97-AF65-F5344CB8AC3E}">
        <p14:creationId xmlns:p14="http://schemas.microsoft.com/office/powerpoint/2010/main" val="15324289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4785476-BE25-7CF9-C328-B8A9A39DC913}"/>
              </a:ext>
            </a:extLst>
          </p:cNvPr>
          <p:cNvSpPr>
            <a:spLocks noGrp="1"/>
          </p:cNvSpPr>
          <p:nvPr>
            <p:ph type="title"/>
          </p:nvPr>
        </p:nvSpPr>
        <p:spPr/>
        <p:txBody>
          <a:bodyPr>
            <a:normAutofit/>
          </a:bodyPr>
          <a:lstStyle/>
          <a:p>
            <a:r>
              <a:rPr lang="pt-BR" sz="3600" dirty="0"/>
              <a:t>OpenAI Sora (Text-to-Video)</a:t>
            </a:r>
            <a:endParaRPr lang="en-GB" sz="3600" dirty="0"/>
          </a:p>
        </p:txBody>
      </p:sp>
      <p:sp>
        <p:nvSpPr>
          <p:cNvPr id="9" name="TextBox 8">
            <a:extLst>
              <a:ext uri="{FF2B5EF4-FFF2-40B4-BE49-F238E27FC236}">
                <a16:creationId xmlns:a16="http://schemas.microsoft.com/office/drawing/2014/main" id="{FF8C4825-6A85-7407-66C2-61327F059C3B}"/>
              </a:ext>
            </a:extLst>
          </p:cNvPr>
          <p:cNvSpPr txBox="1"/>
          <p:nvPr/>
        </p:nvSpPr>
        <p:spPr>
          <a:xfrm>
            <a:off x="8864896" y="6492875"/>
            <a:ext cx="3327104" cy="369332"/>
          </a:xfrm>
          <a:prstGeom prst="rect">
            <a:avLst/>
          </a:prstGeom>
          <a:noFill/>
        </p:spPr>
        <p:txBody>
          <a:bodyPr wrap="square">
            <a:spAutoFit/>
          </a:bodyPr>
          <a:lstStyle/>
          <a:p>
            <a:r>
              <a:rPr lang="en-GB" dirty="0"/>
              <a:t>https://openai.com/index/sora/</a:t>
            </a:r>
          </a:p>
        </p:txBody>
      </p:sp>
      <p:pic>
        <p:nvPicPr>
          <p:cNvPr id="3" name="Online Media 2" title="Introducing Sora — OpenAI’s text-to-video model">
            <a:hlinkClick r:id="" action="ppaction://media"/>
            <a:extLst>
              <a:ext uri="{FF2B5EF4-FFF2-40B4-BE49-F238E27FC236}">
                <a16:creationId xmlns:a16="http://schemas.microsoft.com/office/drawing/2014/main" id="{DCEFEEB4-ED49-0129-11A8-C22DE8254958}"/>
              </a:ext>
            </a:extLst>
          </p:cNvPr>
          <p:cNvPicPr>
            <a:picLocks noRot="1" noChangeAspect="1"/>
          </p:cNvPicPr>
          <p:nvPr>
            <a:videoFile r:link="rId1"/>
          </p:nvPr>
        </p:nvPicPr>
        <p:blipFill>
          <a:blip r:embed="rId3"/>
          <a:stretch>
            <a:fillRect/>
          </a:stretch>
        </p:blipFill>
        <p:spPr>
          <a:xfrm>
            <a:off x="1866418" y="1337552"/>
            <a:ext cx="8191982" cy="4624851"/>
          </a:xfrm>
          <a:prstGeom prst="rect">
            <a:avLst/>
          </a:prstGeom>
        </p:spPr>
      </p:pic>
    </p:spTree>
    <p:extLst>
      <p:ext uri="{BB962C8B-B14F-4D97-AF65-F5344CB8AC3E}">
        <p14:creationId xmlns:p14="http://schemas.microsoft.com/office/powerpoint/2010/main" val="3286377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ar_moving_35943f">
            <a:hlinkClick r:id="" action="ppaction://media"/>
            <a:extLst>
              <a:ext uri="{FF2B5EF4-FFF2-40B4-BE49-F238E27FC236}">
                <a16:creationId xmlns:a16="http://schemas.microsoft.com/office/drawing/2014/main" id="{4AC66C37-9584-CC73-46A6-10DE8B4DE4C7}"/>
              </a:ext>
            </a:extLst>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4"/>
          <a:stretch>
            <a:fillRect/>
          </a:stretch>
        </p:blipFill>
        <p:spPr>
          <a:xfrm>
            <a:off x="2556363" y="1419705"/>
            <a:ext cx="6265519" cy="4635299"/>
          </a:xfrm>
        </p:spPr>
      </p:pic>
      <p:sp>
        <p:nvSpPr>
          <p:cNvPr id="4" name="Title 3">
            <a:extLst>
              <a:ext uri="{FF2B5EF4-FFF2-40B4-BE49-F238E27FC236}">
                <a16:creationId xmlns:a16="http://schemas.microsoft.com/office/drawing/2014/main" id="{C4785476-BE25-7CF9-C328-B8A9A39DC913}"/>
              </a:ext>
            </a:extLst>
          </p:cNvPr>
          <p:cNvSpPr>
            <a:spLocks noGrp="1"/>
          </p:cNvSpPr>
          <p:nvPr>
            <p:ph type="title"/>
          </p:nvPr>
        </p:nvSpPr>
        <p:spPr/>
        <p:txBody>
          <a:bodyPr>
            <a:normAutofit/>
          </a:bodyPr>
          <a:lstStyle/>
          <a:p>
            <a:r>
              <a:rPr lang="pt-BR" sz="3600" dirty="0"/>
              <a:t>Luma AI (Text&amp;Image-to-Video)</a:t>
            </a:r>
            <a:endParaRPr lang="en-GB" sz="3600" dirty="0"/>
          </a:p>
        </p:txBody>
      </p:sp>
      <p:sp>
        <p:nvSpPr>
          <p:cNvPr id="9" name="TextBox 8">
            <a:extLst>
              <a:ext uri="{FF2B5EF4-FFF2-40B4-BE49-F238E27FC236}">
                <a16:creationId xmlns:a16="http://schemas.microsoft.com/office/drawing/2014/main" id="{FF8C4825-6A85-7407-66C2-61327F059C3B}"/>
              </a:ext>
            </a:extLst>
          </p:cNvPr>
          <p:cNvSpPr txBox="1"/>
          <p:nvPr/>
        </p:nvSpPr>
        <p:spPr>
          <a:xfrm>
            <a:off x="8102009" y="6492875"/>
            <a:ext cx="4089991" cy="369332"/>
          </a:xfrm>
          <a:prstGeom prst="rect">
            <a:avLst/>
          </a:prstGeom>
          <a:noFill/>
        </p:spPr>
        <p:txBody>
          <a:bodyPr wrap="square">
            <a:spAutoFit/>
          </a:bodyPr>
          <a:lstStyle/>
          <a:p>
            <a:r>
              <a:rPr lang="en-GB" dirty="0"/>
              <a:t>https://lumalabs.ai/dream-machine</a:t>
            </a:r>
          </a:p>
        </p:txBody>
      </p:sp>
    </p:spTree>
    <p:extLst>
      <p:ext uri="{BB962C8B-B14F-4D97-AF65-F5344CB8AC3E}">
        <p14:creationId xmlns:p14="http://schemas.microsoft.com/office/powerpoint/2010/main" val="116794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4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0"/>
          </p:nvPr>
        </p:nvSpPr>
        <p:spPr>
          <a:xfrm>
            <a:off x="444500" y="1460500"/>
            <a:ext cx="11119104" cy="4719236"/>
          </a:xfrm>
        </p:spPr>
        <p:txBody>
          <a:bodyPr>
            <a:normAutofit fontScale="92500"/>
          </a:bodyPr>
          <a:lstStyle/>
          <a:p>
            <a:r>
              <a:rPr lang="pt-BR" dirty="0"/>
              <a:t>The presented prompt engineering skills are probably the </a:t>
            </a:r>
            <a:r>
              <a:rPr lang="pt-BR" b="1" dirty="0"/>
              <a:t>basic skills on AI </a:t>
            </a:r>
            <a:r>
              <a:rPr lang="pt-BR" dirty="0"/>
              <a:t>expected from students and lecturers.</a:t>
            </a:r>
          </a:p>
          <a:p>
            <a:endParaRPr lang="pt-BR" dirty="0"/>
          </a:p>
          <a:p>
            <a:r>
              <a:rPr lang="pt-BR" dirty="0"/>
              <a:t>We should expect that our students will have already some familiarity with some of those tools.</a:t>
            </a:r>
          </a:p>
          <a:p>
            <a:endParaRPr lang="pt-BR" dirty="0"/>
          </a:p>
          <a:p>
            <a:r>
              <a:rPr lang="pt-BR" dirty="0"/>
              <a:t>You </a:t>
            </a:r>
            <a:r>
              <a:rPr lang="pt-BR" b="1" dirty="0"/>
              <a:t>need to spend time </a:t>
            </a:r>
            <a:r>
              <a:rPr lang="pt-BR" dirty="0"/>
              <a:t>with these models to learn how to use them.</a:t>
            </a:r>
          </a:p>
          <a:p>
            <a:endParaRPr lang="pt-BR" dirty="0"/>
          </a:p>
          <a:p>
            <a:r>
              <a:rPr lang="pt-BR" dirty="0"/>
              <a:t>The presented prompt engineering techniques </a:t>
            </a:r>
            <a:r>
              <a:rPr lang="pt-BR" b="1" dirty="0"/>
              <a:t>are enough to start exploring </a:t>
            </a:r>
            <a:r>
              <a:rPr lang="pt-BR" dirty="0"/>
              <a:t>the use of AI on </a:t>
            </a:r>
            <a:r>
              <a:rPr lang="pt-BR" b="1" dirty="0"/>
              <a:t>teaching and learning</a:t>
            </a:r>
            <a:r>
              <a:rPr lang="pt-BR" dirty="0"/>
              <a:t>.</a:t>
            </a:r>
          </a:p>
          <a:p>
            <a:endParaRPr lang="pt-BR" dirty="0"/>
          </a:p>
          <a:p>
            <a:r>
              <a:rPr lang="pt-BR" b="1" dirty="0"/>
              <a:t>How can we use those tools in our modules/assessments/projects?</a:t>
            </a:r>
          </a:p>
          <a:p>
            <a:endParaRPr lang="pt-BR" dirty="0"/>
          </a:p>
          <a:p>
            <a:endParaRPr lang="pt-BR" dirty="0"/>
          </a:p>
          <a:p>
            <a:endParaRPr lang="pt-BR" dirty="0"/>
          </a:p>
          <a:p>
            <a:endParaRPr lang="pt-BR" dirty="0"/>
          </a:p>
          <a:p>
            <a:endParaRPr lang="en-GB" dirty="0"/>
          </a:p>
          <a:p>
            <a:pPr lvl="1"/>
            <a:endParaRPr lang="en-GB" dirty="0"/>
          </a:p>
        </p:txBody>
      </p:sp>
      <p:sp>
        <p:nvSpPr>
          <p:cNvPr id="3" name="Title 2"/>
          <p:cNvSpPr>
            <a:spLocks noGrp="1"/>
          </p:cNvSpPr>
          <p:nvPr>
            <p:ph type="title"/>
          </p:nvPr>
        </p:nvSpPr>
        <p:spPr/>
        <p:txBody>
          <a:bodyPr/>
          <a:lstStyle/>
          <a:p>
            <a:r>
              <a:rPr lang="en-GB" dirty="0"/>
              <a:t>Discussion</a:t>
            </a:r>
          </a:p>
        </p:txBody>
      </p:sp>
    </p:spTree>
    <p:extLst>
      <p:ext uri="{BB962C8B-B14F-4D97-AF65-F5344CB8AC3E}">
        <p14:creationId xmlns:p14="http://schemas.microsoft.com/office/powerpoint/2010/main" val="3960292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b="1" dirty="0"/>
              <a:t>Prompt Engineering</a:t>
            </a:r>
          </a:p>
        </p:txBody>
      </p:sp>
      <p:sp>
        <p:nvSpPr>
          <p:cNvPr id="4" name="Rounded Rectangle 3"/>
          <p:cNvSpPr/>
          <p:nvPr/>
        </p:nvSpPr>
        <p:spPr>
          <a:xfrm>
            <a:off x="2008831" y="1834203"/>
            <a:ext cx="5899221" cy="86821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Hey, I've never heard about Prompt Engineering. Can you give me some heads up on it?</a:t>
            </a:r>
          </a:p>
        </p:txBody>
      </p:sp>
      <p:sp>
        <p:nvSpPr>
          <p:cNvPr id="5" name="Rounded Rectangle 4"/>
          <p:cNvSpPr/>
          <p:nvPr/>
        </p:nvSpPr>
        <p:spPr>
          <a:xfrm>
            <a:off x="2527799" y="3336053"/>
            <a:ext cx="7667924" cy="1517301"/>
          </a:xfrm>
          <a:prstGeom prst="round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Absolutely! Prompt Engineering is a cutting-edge field in artificial intelligence that focuses on designing and refining prompts to effectively instruct AI systems, particularly language models like GPT-4, ChatGPT, DALL-E, etc., to generate desired outputs.</a:t>
            </a:r>
          </a:p>
        </p:txBody>
      </p:sp>
      <p:pic>
        <p:nvPicPr>
          <p:cNvPr id="6" name="Picture 2" descr="Robot - Free technology icon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29832" y="3694849"/>
            <a:ext cx="684677" cy="6846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Avatar - Free user icon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0506" y="1950359"/>
            <a:ext cx="805868" cy="805868"/>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p:nvPr/>
        </p:nvCxnSpPr>
        <p:spPr>
          <a:xfrm flipH="1">
            <a:off x="7601527" y="2723726"/>
            <a:ext cx="1745673" cy="868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9457732" y="2383885"/>
            <a:ext cx="2399323" cy="923330"/>
          </a:xfrm>
          <a:prstGeom prst="rect">
            <a:avLst/>
          </a:prstGeom>
          <a:noFill/>
        </p:spPr>
        <p:txBody>
          <a:bodyPr wrap="square" rtlCol="0">
            <a:spAutoFit/>
          </a:bodyPr>
          <a:lstStyle/>
          <a:p>
            <a:r>
              <a:rPr lang="en-GB" dirty="0"/>
              <a:t>Shorter, simpler, less formal, more like a real person!</a:t>
            </a:r>
          </a:p>
        </p:txBody>
      </p:sp>
    </p:spTree>
    <p:extLst>
      <p:ext uri="{BB962C8B-B14F-4D97-AF65-F5344CB8AC3E}">
        <p14:creationId xmlns:p14="http://schemas.microsoft.com/office/powerpoint/2010/main" val="2458821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59EF88-8807-AACC-2A6E-790147C49255}"/>
              </a:ext>
            </a:extLst>
          </p:cNvPr>
          <p:cNvSpPr>
            <a:spLocks noGrp="1"/>
          </p:cNvSpPr>
          <p:nvPr>
            <p:ph sz="quarter" idx="10"/>
          </p:nvPr>
        </p:nvSpPr>
        <p:spPr>
          <a:xfrm>
            <a:off x="444500" y="1460499"/>
            <a:ext cx="11119104" cy="4689091"/>
          </a:xfrm>
        </p:spPr>
        <p:txBody>
          <a:bodyPr>
            <a:normAutofit/>
          </a:bodyPr>
          <a:lstStyle/>
          <a:p>
            <a:r>
              <a:rPr lang="pt-BR" b="1" dirty="0"/>
              <a:t>Low-level</a:t>
            </a:r>
            <a:r>
              <a:rPr lang="pt-BR" dirty="0"/>
              <a:t> Prompt Engineering </a:t>
            </a:r>
          </a:p>
          <a:p>
            <a:pPr lvl="1"/>
            <a:r>
              <a:rPr lang="pt-BR" dirty="0"/>
              <a:t>“Talk” with the model more like “coding”, machine-like, instruction-like way.</a:t>
            </a:r>
          </a:p>
          <a:p>
            <a:pPr lvl="1"/>
            <a:r>
              <a:rPr lang="pt-BR" dirty="0"/>
              <a:t>Answer will be “very precise”. As precise as your instructions.</a:t>
            </a:r>
          </a:p>
          <a:p>
            <a:pPr lvl="1"/>
            <a:r>
              <a:rPr lang="pt-BR" dirty="0"/>
              <a:t>High learning curve (you “need to get used” to the model).</a:t>
            </a:r>
          </a:p>
          <a:p>
            <a:pPr lvl="1"/>
            <a:endParaRPr lang="pt-BR" dirty="0"/>
          </a:p>
          <a:p>
            <a:pPr lvl="1"/>
            <a:endParaRPr lang="en-GB" dirty="0"/>
          </a:p>
          <a:p>
            <a:r>
              <a:rPr lang="en-GB" b="1" dirty="0"/>
              <a:t>High-Level</a:t>
            </a:r>
            <a:r>
              <a:rPr lang="en-GB" dirty="0"/>
              <a:t> Prompt Engineering</a:t>
            </a:r>
          </a:p>
          <a:p>
            <a:pPr lvl="1"/>
            <a:r>
              <a:rPr lang="en-GB" dirty="0"/>
              <a:t>“Talk” with the model more like a person, informal way.</a:t>
            </a:r>
          </a:p>
          <a:p>
            <a:pPr lvl="1"/>
            <a:r>
              <a:rPr lang="en-GB" dirty="0"/>
              <a:t>Answer will probably be less precise, but more natural and conversation-like.</a:t>
            </a:r>
          </a:p>
          <a:p>
            <a:pPr lvl="1"/>
            <a:r>
              <a:rPr lang="en-GB" dirty="0"/>
              <a:t>Almost no learning curve as models will advance over time.</a:t>
            </a:r>
          </a:p>
        </p:txBody>
      </p:sp>
      <p:sp>
        <p:nvSpPr>
          <p:cNvPr id="3" name="Title 2">
            <a:extLst>
              <a:ext uri="{FF2B5EF4-FFF2-40B4-BE49-F238E27FC236}">
                <a16:creationId xmlns:a16="http://schemas.microsoft.com/office/drawing/2014/main" id="{B44116CB-CE0D-4E29-AACC-AB0D7495C638}"/>
              </a:ext>
            </a:extLst>
          </p:cNvPr>
          <p:cNvSpPr>
            <a:spLocks noGrp="1"/>
          </p:cNvSpPr>
          <p:nvPr>
            <p:ph type="title"/>
          </p:nvPr>
        </p:nvSpPr>
        <p:spPr/>
        <p:txBody>
          <a:bodyPr/>
          <a:lstStyle/>
          <a:p>
            <a:r>
              <a:rPr lang="pt-BR" dirty="0"/>
              <a:t>Low-level vs. High-level</a:t>
            </a:r>
            <a:endParaRPr lang="en-GB" dirty="0"/>
          </a:p>
        </p:txBody>
      </p:sp>
      <p:sp>
        <p:nvSpPr>
          <p:cNvPr id="4" name="Rounded Rectangle 5">
            <a:extLst>
              <a:ext uri="{FF2B5EF4-FFF2-40B4-BE49-F238E27FC236}">
                <a16:creationId xmlns:a16="http://schemas.microsoft.com/office/drawing/2014/main" id="{08DE2DF1-B2B2-B4B2-4BAD-9A503400AD9F}"/>
              </a:ext>
            </a:extLst>
          </p:cNvPr>
          <p:cNvSpPr/>
          <p:nvPr/>
        </p:nvSpPr>
        <p:spPr>
          <a:xfrm>
            <a:off x="6787873" y="3192863"/>
            <a:ext cx="4775731" cy="472273"/>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Write the definition of Prompt Engineering in a single sentence of 20 words. Use simple words. Be pedagogical as a teacher. </a:t>
            </a:r>
            <a:endParaRPr lang="en-GB" sz="1200" b="1" dirty="0">
              <a:solidFill>
                <a:schemeClr val="tx1"/>
              </a:solidFill>
            </a:endParaRPr>
          </a:p>
        </p:txBody>
      </p:sp>
      <p:sp>
        <p:nvSpPr>
          <p:cNvPr id="5" name="Rounded Rectangle 3">
            <a:extLst>
              <a:ext uri="{FF2B5EF4-FFF2-40B4-BE49-F238E27FC236}">
                <a16:creationId xmlns:a16="http://schemas.microsoft.com/office/drawing/2014/main" id="{6563EFEC-0833-9A2E-8497-13431748E37F}"/>
              </a:ext>
            </a:extLst>
          </p:cNvPr>
          <p:cNvSpPr/>
          <p:nvPr/>
        </p:nvSpPr>
        <p:spPr>
          <a:xfrm>
            <a:off x="7210330" y="5913453"/>
            <a:ext cx="3930816" cy="472273"/>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solidFill>
                  <a:schemeClr val="tx1"/>
                </a:solidFill>
              </a:rPr>
              <a:t>Hey, I've never heard about Prompt Engineering. Can you give me some heads up on it?</a:t>
            </a:r>
          </a:p>
        </p:txBody>
      </p:sp>
    </p:spTree>
    <p:extLst>
      <p:ext uri="{BB962C8B-B14F-4D97-AF65-F5344CB8AC3E}">
        <p14:creationId xmlns:p14="http://schemas.microsoft.com/office/powerpoint/2010/main" val="1497785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AAAF10-967A-2CF6-8A28-67C6D78E7CF1}"/>
              </a:ext>
            </a:extLst>
          </p:cNvPr>
          <p:cNvSpPr>
            <a:spLocks noGrp="1"/>
          </p:cNvSpPr>
          <p:nvPr>
            <p:ph type="ctrTitle"/>
          </p:nvPr>
        </p:nvSpPr>
        <p:spPr>
          <a:xfrm>
            <a:off x="1116418" y="1919804"/>
            <a:ext cx="9959163" cy="2387600"/>
          </a:xfrm>
        </p:spPr>
        <p:txBody>
          <a:bodyPr/>
          <a:lstStyle/>
          <a:p>
            <a:r>
              <a:rPr lang="en-GB" dirty="0"/>
              <a:t>Low-Level Prompt Engineering</a:t>
            </a:r>
          </a:p>
        </p:txBody>
      </p:sp>
      <p:pic>
        <p:nvPicPr>
          <p:cNvPr id="3" name="Picture 2">
            <a:extLst>
              <a:ext uri="{FF2B5EF4-FFF2-40B4-BE49-F238E27FC236}">
                <a16:creationId xmlns:a16="http://schemas.microsoft.com/office/drawing/2014/main" id="{26AFFE93-692E-064B-92A6-2C40C38350D6}"/>
              </a:ext>
            </a:extLst>
          </p:cNvPr>
          <p:cNvPicPr>
            <a:picLocks noChangeAspect="1"/>
          </p:cNvPicPr>
          <p:nvPr/>
        </p:nvPicPr>
        <p:blipFill>
          <a:blip r:embed="rId2"/>
          <a:stretch>
            <a:fillRect/>
          </a:stretch>
        </p:blipFill>
        <p:spPr>
          <a:xfrm>
            <a:off x="0" y="0"/>
            <a:ext cx="6535062" cy="895475"/>
          </a:xfrm>
          <a:prstGeom prst="rect">
            <a:avLst/>
          </a:prstGeom>
        </p:spPr>
      </p:pic>
      <p:cxnSp>
        <p:nvCxnSpPr>
          <p:cNvPr id="4" name="Straight Connector 3">
            <a:extLst>
              <a:ext uri="{FF2B5EF4-FFF2-40B4-BE49-F238E27FC236}">
                <a16:creationId xmlns:a16="http://schemas.microsoft.com/office/drawing/2014/main" id="{6CDF0395-0EEF-74A3-E172-FE0E22EE6D0C}"/>
              </a:ext>
            </a:extLst>
          </p:cNvPr>
          <p:cNvCxnSpPr>
            <a:cxnSpLocks/>
          </p:cNvCxnSpPr>
          <p:nvPr/>
        </p:nvCxnSpPr>
        <p:spPr>
          <a:xfrm>
            <a:off x="1703719" y="4360567"/>
            <a:ext cx="8619677" cy="0"/>
          </a:xfrm>
          <a:prstGeom prst="line">
            <a:avLst/>
          </a:prstGeom>
          <a:ln w="28575"/>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130099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en-GB" dirty="0"/>
              <a:t>“GPT can confidently invent fake answers, especially when asked about esoteric topics or for citations and URLs. ” (</a:t>
            </a:r>
            <a:r>
              <a:rPr lang="en-GB" dirty="0" err="1"/>
              <a:t>OpenAI</a:t>
            </a:r>
            <a:r>
              <a:rPr lang="en-GB" dirty="0"/>
              <a:t>)</a:t>
            </a:r>
          </a:p>
          <a:p>
            <a:endParaRPr lang="en-GB" dirty="0"/>
          </a:p>
          <a:p>
            <a:endParaRPr lang="en-GB" dirty="0"/>
          </a:p>
        </p:txBody>
      </p:sp>
      <p:sp>
        <p:nvSpPr>
          <p:cNvPr id="4" name="Title 3"/>
          <p:cNvSpPr>
            <a:spLocks noGrp="1"/>
          </p:cNvSpPr>
          <p:nvPr>
            <p:ph type="title"/>
          </p:nvPr>
        </p:nvSpPr>
        <p:spPr/>
        <p:txBody>
          <a:bodyPr>
            <a:normAutofit/>
          </a:bodyPr>
          <a:lstStyle/>
          <a:p>
            <a:r>
              <a:rPr lang="en-GB" dirty="0"/>
              <a:t>Provide references</a:t>
            </a:r>
          </a:p>
        </p:txBody>
      </p:sp>
      <p:sp>
        <p:nvSpPr>
          <p:cNvPr id="6" name="Rounded Rectangle 5"/>
          <p:cNvSpPr/>
          <p:nvPr/>
        </p:nvSpPr>
        <p:spPr>
          <a:xfrm>
            <a:off x="1916471" y="2896359"/>
            <a:ext cx="6331602" cy="90231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Tell me about a topic that will be discussed in this lecture.</a:t>
            </a:r>
            <a:endParaRPr lang="en-GB" b="1" dirty="0">
              <a:solidFill>
                <a:schemeClr val="tx1"/>
              </a:solidFill>
            </a:endParaRPr>
          </a:p>
        </p:txBody>
      </p:sp>
      <p:pic>
        <p:nvPicPr>
          <p:cNvPr id="8" name="Picture 2" descr="Robot - Free technology icon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71681" y="4380229"/>
            <a:ext cx="684677" cy="6846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vatar - Free user icon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8145" y="2800142"/>
            <a:ext cx="805868" cy="8058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94D9124-4AC7-4462-1DC6-7F0E1B1C6D78}"/>
              </a:ext>
            </a:extLst>
          </p:cNvPr>
          <p:cNvSpPr txBox="1"/>
          <p:nvPr/>
        </p:nvSpPr>
        <p:spPr>
          <a:xfrm>
            <a:off x="8866913" y="3167281"/>
            <a:ext cx="3048279" cy="646331"/>
          </a:xfrm>
          <a:prstGeom prst="rect">
            <a:avLst/>
          </a:prstGeom>
          <a:noFill/>
        </p:spPr>
        <p:txBody>
          <a:bodyPr wrap="square" rtlCol="0">
            <a:spAutoFit/>
          </a:bodyPr>
          <a:lstStyle/>
          <a:p>
            <a:r>
              <a:rPr lang="pt-BR" dirty="0"/>
              <a:t>AI will always answer something (filling any gaps).</a:t>
            </a:r>
            <a:endParaRPr lang="en-GB" dirty="0"/>
          </a:p>
        </p:txBody>
      </p:sp>
      <p:sp>
        <p:nvSpPr>
          <p:cNvPr id="12" name="Rounded Rectangle 6"/>
          <p:cNvSpPr/>
          <p:nvPr/>
        </p:nvSpPr>
        <p:spPr>
          <a:xfrm>
            <a:off x="4160490" y="4113282"/>
            <a:ext cx="5703946" cy="1293963"/>
          </a:xfrm>
          <a:prstGeom prst="round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One topic that will be discussed in this lecture is the impact of climate change on global food security. </a:t>
            </a:r>
          </a:p>
        </p:txBody>
      </p:sp>
      <p:cxnSp>
        <p:nvCxnSpPr>
          <p:cNvPr id="2" name="Straight Arrow Connector 1">
            <a:extLst>
              <a:ext uri="{FF2B5EF4-FFF2-40B4-BE49-F238E27FC236}">
                <a16:creationId xmlns:a16="http://schemas.microsoft.com/office/drawing/2014/main" id="{E6DA466D-F08C-C0AD-2D11-015251B1BE3B}"/>
              </a:ext>
            </a:extLst>
          </p:cNvPr>
          <p:cNvCxnSpPr/>
          <p:nvPr/>
        </p:nvCxnSpPr>
        <p:spPr>
          <a:xfrm flipH="1">
            <a:off x="7010707" y="3507122"/>
            <a:ext cx="1745673" cy="868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144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en-GB" dirty="0"/>
              <a:t>“GPT can confidently invent fake answers, especially when asked about esoteric topics or for citations and URLs. ” (</a:t>
            </a:r>
            <a:r>
              <a:rPr lang="en-GB" dirty="0" err="1"/>
              <a:t>OpenAI</a:t>
            </a:r>
            <a:r>
              <a:rPr lang="en-GB" dirty="0"/>
              <a:t>)</a:t>
            </a:r>
          </a:p>
          <a:p>
            <a:endParaRPr lang="en-GB" dirty="0"/>
          </a:p>
          <a:p>
            <a:endParaRPr lang="en-GB" dirty="0"/>
          </a:p>
        </p:txBody>
      </p:sp>
      <p:sp>
        <p:nvSpPr>
          <p:cNvPr id="4" name="Title 3"/>
          <p:cNvSpPr>
            <a:spLocks noGrp="1"/>
          </p:cNvSpPr>
          <p:nvPr>
            <p:ph type="title"/>
          </p:nvPr>
        </p:nvSpPr>
        <p:spPr/>
        <p:txBody>
          <a:bodyPr>
            <a:normAutofit/>
          </a:bodyPr>
          <a:lstStyle/>
          <a:p>
            <a:r>
              <a:rPr lang="en-GB" dirty="0"/>
              <a:t>Provide references</a:t>
            </a:r>
          </a:p>
        </p:txBody>
      </p:sp>
      <p:sp>
        <p:nvSpPr>
          <p:cNvPr id="6" name="Rounded Rectangle 5"/>
          <p:cNvSpPr/>
          <p:nvPr/>
        </p:nvSpPr>
        <p:spPr>
          <a:xfrm>
            <a:off x="1916471" y="2896359"/>
            <a:ext cx="6331602" cy="902312"/>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Did Fabricio Goes publish any papers on modal logic?</a:t>
            </a:r>
            <a:endParaRPr lang="en-GB" b="1" dirty="0">
              <a:solidFill>
                <a:schemeClr val="tx1"/>
              </a:solidFill>
            </a:endParaRPr>
          </a:p>
        </p:txBody>
      </p:sp>
      <p:pic>
        <p:nvPicPr>
          <p:cNvPr id="8" name="Picture 2" descr="Robot - Free technology icon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71681" y="4380229"/>
            <a:ext cx="684677" cy="68467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vatar - Free user icon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8145" y="2800142"/>
            <a:ext cx="805868" cy="80586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94D9124-4AC7-4462-1DC6-7F0E1B1C6D78}"/>
              </a:ext>
            </a:extLst>
          </p:cNvPr>
          <p:cNvSpPr txBox="1"/>
          <p:nvPr/>
        </p:nvSpPr>
        <p:spPr>
          <a:xfrm>
            <a:off x="8866913" y="3167281"/>
            <a:ext cx="2696691" cy="646331"/>
          </a:xfrm>
          <a:prstGeom prst="rect">
            <a:avLst/>
          </a:prstGeom>
          <a:noFill/>
        </p:spPr>
        <p:txBody>
          <a:bodyPr wrap="square" rtlCol="0">
            <a:spAutoFit/>
          </a:bodyPr>
          <a:lstStyle/>
          <a:p>
            <a:r>
              <a:rPr lang="pt-BR" dirty="0"/>
              <a:t>AI is very bad at saying “I don’t know”.</a:t>
            </a:r>
            <a:endParaRPr lang="en-GB" dirty="0"/>
          </a:p>
        </p:txBody>
      </p:sp>
      <p:sp>
        <p:nvSpPr>
          <p:cNvPr id="10" name="Rounded Rectangle 6"/>
          <p:cNvSpPr/>
          <p:nvPr/>
        </p:nvSpPr>
        <p:spPr>
          <a:xfrm>
            <a:off x="4160490" y="4113282"/>
            <a:ext cx="5703946" cy="2308681"/>
          </a:xfrm>
          <a:prstGeom prst="round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Yes, Fabricio Goes has published research on modal logic. Below are some of his contributions:</a:t>
            </a:r>
          </a:p>
          <a:p>
            <a:pPr algn="ctr"/>
            <a:endParaRPr lang="en-GB" dirty="0">
              <a:solidFill>
                <a:schemeClr val="tx1"/>
              </a:solidFill>
            </a:endParaRPr>
          </a:p>
          <a:p>
            <a:pPr marL="342900" indent="-342900" algn="ctr">
              <a:buAutoNum type="arabicPeriod"/>
            </a:pPr>
            <a:r>
              <a:rPr lang="en-GB" dirty="0">
                <a:solidFill>
                  <a:schemeClr val="tx1"/>
                </a:solidFill>
              </a:rPr>
              <a:t>**"Resolution for Modal Logic Using the Axiom of Choice"** - In this paper, Fabricio Goes explores the axiom of choice in the context of resolution for modal logic…</a:t>
            </a:r>
          </a:p>
        </p:txBody>
      </p:sp>
      <p:cxnSp>
        <p:nvCxnSpPr>
          <p:cNvPr id="2" name="Straight Arrow Connector 1">
            <a:extLst>
              <a:ext uri="{FF2B5EF4-FFF2-40B4-BE49-F238E27FC236}">
                <a16:creationId xmlns:a16="http://schemas.microsoft.com/office/drawing/2014/main" id="{E6DA466D-F08C-C0AD-2D11-015251B1BE3B}"/>
              </a:ext>
            </a:extLst>
          </p:cNvPr>
          <p:cNvCxnSpPr>
            <a:cxnSpLocks/>
          </p:cNvCxnSpPr>
          <p:nvPr/>
        </p:nvCxnSpPr>
        <p:spPr>
          <a:xfrm flipH="1">
            <a:off x="7287208" y="3507122"/>
            <a:ext cx="1469172" cy="756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412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p:bldP spid="1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0"/>
          </p:nvPr>
        </p:nvSpPr>
        <p:spPr/>
        <p:txBody>
          <a:bodyPr/>
          <a:lstStyle/>
          <a:p>
            <a:r>
              <a:rPr lang="en-GB" dirty="0"/>
              <a:t>“GPT can confidently invent fake answers, especially when asked about esoteric topics or for citations and URLs. ” (</a:t>
            </a:r>
            <a:r>
              <a:rPr lang="en-GB" dirty="0" err="1"/>
              <a:t>OpenAI</a:t>
            </a:r>
            <a:r>
              <a:rPr lang="en-GB" dirty="0"/>
              <a:t>)</a:t>
            </a:r>
          </a:p>
          <a:p>
            <a:endParaRPr lang="en-GB" dirty="0"/>
          </a:p>
          <a:p>
            <a:endParaRPr lang="en-GB" dirty="0"/>
          </a:p>
        </p:txBody>
      </p:sp>
      <p:sp>
        <p:nvSpPr>
          <p:cNvPr id="4" name="Title 3"/>
          <p:cNvSpPr>
            <a:spLocks noGrp="1"/>
          </p:cNvSpPr>
          <p:nvPr>
            <p:ph type="title"/>
          </p:nvPr>
        </p:nvSpPr>
        <p:spPr/>
        <p:txBody>
          <a:bodyPr>
            <a:normAutofit/>
          </a:bodyPr>
          <a:lstStyle/>
          <a:p>
            <a:r>
              <a:rPr lang="en-GB" dirty="0"/>
              <a:t>Provide references (structure them)</a:t>
            </a:r>
          </a:p>
        </p:txBody>
      </p:sp>
      <p:sp>
        <p:nvSpPr>
          <p:cNvPr id="6" name="Rounded Rectangle 5"/>
          <p:cNvSpPr/>
          <p:nvPr/>
        </p:nvSpPr>
        <p:spPr>
          <a:xfrm>
            <a:off x="1916470" y="2508431"/>
            <a:ext cx="6867311" cy="2377605"/>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rPr>
              <a:t>&lt;topic&gt;</a:t>
            </a:r>
          </a:p>
          <a:p>
            <a:r>
              <a:rPr lang="en-GB" dirty="0">
                <a:solidFill>
                  <a:schemeClr val="tx1"/>
                </a:solidFill>
              </a:rPr>
              <a:t>   &lt;topic1&gt; Prompt Engineering &lt;\topic1&gt;</a:t>
            </a:r>
          </a:p>
          <a:p>
            <a:r>
              <a:rPr lang="en-GB" dirty="0">
                <a:solidFill>
                  <a:schemeClr val="tx1"/>
                </a:solidFill>
              </a:rPr>
              <a:t>   &lt;topic2&gt; Zero-Shot Prompting &lt;\topic2&gt;</a:t>
            </a:r>
          </a:p>
          <a:p>
            <a:r>
              <a:rPr lang="en-GB" dirty="0">
                <a:solidFill>
                  <a:schemeClr val="tx1"/>
                </a:solidFill>
              </a:rPr>
              <a:t>   &lt;topic3&gt; Chain of Thought &lt;\topic3&gt;</a:t>
            </a:r>
          </a:p>
          <a:p>
            <a:r>
              <a:rPr lang="en-GB" dirty="0">
                <a:solidFill>
                  <a:schemeClr val="tx1"/>
                </a:solidFill>
              </a:rPr>
              <a:t>&lt;\topic&gt;</a:t>
            </a:r>
          </a:p>
          <a:p>
            <a:endParaRPr lang="en-GB" dirty="0">
              <a:solidFill>
                <a:schemeClr val="tx1"/>
              </a:solidFill>
            </a:endParaRPr>
          </a:p>
          <a:p>
            <a:r>
              <a:rPr lang="en-GB" dirty="0">
                <a:solidFill>
                  <a:schemeClr val="tx1"/>
                </a:solidFill>
              </a:rPr>
              <a:t>Tell me about a </a:t>
            </a:r>
            <a:r>
              <a:rPr lang="en-GB" b="1" dirty="0">
                <a:solidFill>
                  <a:schemeClr val="tx1"/>
                </a:solidFill>
              </a:rPr>
              <a:t>&lt;topic&gt;</a:t>
            </a:r>
            <a:r>
              <a:rPr lang="en-GB" dirty="0">
                <a:solidFill>
                  <a:schemeClr val="tx1"/>
                </a:solidFill>
              </a:rPr>
              <a:t> that will be discussed in this lecture.</a:t>
            </a:r>
            <a:endParaRPr lang="en-GB" b="1" dirty="0">
              <a:solidFill>
                <a:schemeClr val="tx1"/>
              </a:solidFill>
            </a:endParaRPr>
          </a:p>
        </p:txBody>
      </p:sp>
      <p:sp>
        <p:nvSpPr>
          <p:cNvPr id="7" name="Rounded Rectangle 6"/>
          <p:cNvSpPr/>
          <p:nvPr/>
        </p:nvSpPr>
        <p:spPr>
          <a:xfrm>
            <a:off x="2410690" y="5262656"/>
            <a:ext cx="7583054" cy="951624"/>
          </a:xfrm>
          <a:prstGeom prst="roundRect">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tx1"/>
                </a:solidFill>
              </a:rPr>
              <a:t>In this lecture, we will discuss the subject of "Zero-Shot Prompting". </a:t>
            </a:r>
          </a:p>
        </p:txBody>
      </p:sp>
      <p:pic>
        <p:nvPicPr>
          <p:cNvPr id="9" name="Picture 8" descr="Avatar - Free user icon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8145" y="2800142"/>
            <a:ext cx="805868" cy="80586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Robot - Free technology icon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288553" y="5396129"/>
            <a:ext cx="684677" cy="68467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p:cNvCxnSpPr/>
          <p:nvPr/>
        </p:nvCxnSpPr>
        <p:spPr>
          <a:xfrm flipH="1">
            <a:off x="6031345" y="2508431"/>
            <a:ext cx="2752436" cy="382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8876238" y="2041235"/>
            <a:ext cx="2512198" cy="646331"/>
          </a:xfrm>
          <a:prstGeom prst="rect">
            <a:avLst/>
          </a:prstGeom>
          <a:noFill/>
        </p:spPr>
        <p:txBody>
          <a:bodyPr wrap="square" rtlCol="0">
            <a:spAutoFit/>
          </a:bodyPr>
          <a:lstStyle/>
          <a:p>
            <a:r>
              <a:rPr lang="en-GB" dirty="0"/>
              <a:t>AI understands any structured information.</a:t>
            </a:r>
          </a:p>
        </p:txBody>
      </p:sp>
    </p:spTree>
    <p:extLst>
      <p:ext uri="{BB962C8B-B14F-4D97-AF65-F5344CB8AC3E}">
        <p14:creationId xmlns:p14="http://schemas.microsoft.com/office/powerpoint/2010/main" val="1872592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theme/theme1.xml><?xml version="1.0" encoding="utf-8"?>
<a:theme xmlns:a="http://schemas.openxmlformats.org/drawingml/2006/main" name="Office Theme">
  <a:themeElements>
    <a:clrScheme name="Dyslexia 4">
      <a:dk1>
        <a:srgbClr val="000000"/>
      </a:dk1>
      <a:lt1>
        <a:srgbClr val="FFFFFF"/>
      </a:lt1>
      <a:dk2>
        <a:srgbClr val="44546A"/>
      </a:dk2>
      <a:lt2>
        <a:srgbClr val="E7E6E6"/>
      </a:lt2>
      <a:accent1>
        <a:srgbClr val="4472C4"/>
      </a:accent1>
      <a:accent2>
        <a:srgbClr val="D24726"/>
      </a:accent2>
      <a:accent3>
        <a:srgbClr val="9B5AC8"/>
      </a:accent3>
      <a:accent4>
        <a:srgbClr val="F0A11F"/>
      </a:accent4>
      <a:accent5>
        <a:srgbClr val="CB5BA3"/>
      </a:accent5>
      <a:accent6>
        <a:srgbClr val="70AD47"/>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d map for Dyslexia_Win32_ss_v3.potx" id="{52B68AD9-87CD-4104-BE88-D09E115B5193}" vid="{32DE419F-2C9E-491B-9DE2-9CB15F0BBAC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B2A44EB6-3BD3-4FF9-B8D1-D973C54C3ED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7DD0DBF-30B2-4FC6-A5E7-8374DC718037}">
  <ds:schemaRefs>
    <ds:schemaRef ds:uri="http://schemas.microsoft.com/sharepoint/v3/contenttype/forms"/>
  </ds:schemaRefs>
</ds:datastoreItem>
</file>

<file path=customXml/itemProps3.xml><?xml version="1.0" encoding="utf-8"?>
<ds:datastoreItem xmlns:ds="http://schemas.openxmlformats.org/officeDocument/2006/customXml" ds:itemID="{1C44B501-5DE1-46D9-B449-400C46FE1425}">
  <ds:schemaRefs>
    <ds:schemaRef ds:uri="71af3243-3dd4-4a8d-8c0d-dd76da1f02a5"/>
    <ds:schemaRef ds:uri="http://schemas.microsoft.com/sharepoint/v3"/>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230e9df3-be65-4c73-a93b-d1236ebd677e"/>
    <ds:schemaRef ds:uri="http://purl.org/dc/elements/1.1/"/>
    <ds:schemaRef ds:uri="http://schemas.microsoft.com/office/2006/metadata/properties"/>
    <ds:schemaRef ds:uri="16c05727-aa75-4e4a-9b5f-8a80a1165891"/>
    <ds:schemaRef ds:uri="http://www.w3.org/XML/1998/namespace"/>
    <ds:schemaRef ds:uri="http://purl.org/dc/dcmityp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Mind map</Template>
  <TotalTime>7</TotalTime>
  <Words>2501</Words>
  <Application>Microsoft Office PowerPoint</Application>
  <PresentationFormat>Widescreen</PresentationFormat>
  <Paragraphs>276</Paragraphs>
  <Slides>37</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Calibri</vt:lpstr>
      <vt:lpstr>Segoe UI</vt:lpstr>
      <vt:lpstr>Segoe UI Semibold</vt:lpstr>
      <vt:lpstr>Office Theme</vt:lpstr>
      <vt:lpstr>How to interact with AI?</vt:lpstr>
      <vt:lpstr>Prompt Engineering</vt:lpstr>
      <vt:lpstr>Write clear instructions</vt:lpstr>
      <vt:lpstr>Prompt Engineering</vt:lpstr>
      <vt:lpstr>Low-level vs. High-level</vt:lpstr>
      <vt:lpstr>Low-Level Prompt Engineering</vt:lpstr>
      <vt:lpstr>Provide references</vt:lpstr>
      <vt:lpstr>Provide references</vt:lpstr>
      <vt:lpstr>Provide references (structure them)</vt:lpstr>
      <vt:lpstr>Provide Examples</vt:lpstr>
      <vt:lpstr>Few-Shot Prompting</vt:lpstr>
      <vt:lpstr>Many-Shot Prompting</vt:lpstr>
      <vt:lpstr>Instruction Prompting: Specify the steps</vt:lpstr>
      <vt:lpstr>Show-me vs. Tell-me</vt:lpstr>
      <vt:lpstr>High-Level Prompt Engineering</vt:lpstr>
      <vt:lpstr>Towards High-Level Prompting </vt:lpstr>
      <vt:lpstr>Pushing GPT in Creativity of AUT</vt:lpstr>
      <vt:lpstr>Pushing GPT in the Torrance Test of Creativity</vt:lpstr>
      <vt:lpstr>Chain-of-Thought: Giving GPT time to think</vt:lpstr>
      <vt:lpstr>Chain-of-Thought: Giving GPT time to think</vt:lpstr>
      <vt:lpstr>Flipped Interaction</vt:lpstr>
      <vt:lpstr>Flipped Interaction</vt:lpstr>
      <vt:lpstr>Personas</vt:lpstr>
      <vt:lpstr>Do different personas rate/assess jokes differently?</vt:lpstr>
      <vt:lpstr>Does ChatGPT have a personality? </vt:lpstr>
      <vt:lpstr>Can it be pretend to be other people? </vt:lpstr>
      <vt:lpstr>Can it be a historical figure? </vt:lpstr>
      <vt:lpstr>Can it be a concept? </vt:lpstr>
      <vt:lpstr>Multimodality</vt:lpstr>
      <vt:lpstr>Multimodality</vt:lpstr>
      <vt:lpstr>ChatGPT (Text-to-Text)</vt:lpstr>
      <vt:lpstr>Text-to-Text: There are many others</vt:lpstr>
      <vt:lpstr>DALL-E 3 (Text-to-Image)</vt:lpstr>
      <vt:lpstr>Suno (Text-to-Music)</vt:lpstr>
      <vt:lpstr>OpenAI Sora (Text-to-Video)</vt:lpstr>
      <vt:lpstr>Luma AI (Text&amp;Image-to-Video)</vt:lpstr>
      <vt:lpstr>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Creativity</dc:title>
  <dc:creator>Luis Goes</dc:creator>
  <cp:lastModifiedBy>Marco Volpe</cp:lastModifiedBy>
  <cp:revision>334</cp:revision>
  <dcterms:created xsi:type="dcterms:W3CDTF">2021-07-08T09:30:32Z</dcterms:created>
  <dcterms:modified xsi:type="dcterms:W3CDTF">2024-09-17T03:00:05Z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